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97" r:id="rId2"/>
    <p:sldMasterId id="2147483721" r:id="rId3"/>
  </p:sldMasterIdLst>
  <p:notesMasterIdLst>
    <p:notesMasterId r:id="rId46"/>
  </p:notesMasterIdLst>
  <p:sldIdLst>
    <p:sldId id="256" r:id="rId4"/>
    <p:sldId id="976" r:id="rId5"/>
    <p:sldId id="3034" r:id="rId6"/>
    <p:sldId id="2983" r:id="rId7"/>
    <p:sldId id="2960" r:id="rId8"/>
    <p:sldId id="3035" r:id="rId9"/>
    <p:sldId id="3051" r:id="rId10"/>
    <p:sldId id="925" r:id="rId11"/>
    <p:sldId id="3012" r:id="rId12"/>
    <p:sldId id="2910" r:id="rId13"/>
    <p:sldId id="3013" r:id="rId14"/>
    <p:sldId id="3050" r:id="rId15"/>
    <p:sldId id="2948" r:id="rId16"/>
    <p:sldId id="2925" r:id="rId17"/>
    <p:sldId id="2912" r:id="rId18"/>
    <p:sldId id="2913" r:id="rId19"/>
    <p:sldId id="3032" r:id="rId20"/>
    <p:sldId id="3033" r:id="rId21"/>
    <p:sldId id="3052" r:id="rId22"/>
    <p:sldId id="3053" r:id="rId23"/>
    <p:sldId id="3054" r:id="rId24"/>
    <p:sldId id="3055" r:id="rId25"/>
    <p:sldId id="257" r:id="rId26"/>
    <p:sldId id="258" r:id="rId27"/>
    <p:sldId id="267" r:id="rId28"/>
    <p:sldId id="268" r:id="rId29"/>
    <p:sldId id="269" r:id="rId30"/>
    <p:sldId id="270" r:id="rId31"/>
    <p:sldId id="3056" r:id="rId32"/>
    <p:sldId id="272" r:id="rId33"/>
    <p:sldId id="273" r:id="rId34"/>
    <p:sldId id="3024" r:id="rId35"/>
    <p:sldId id="2737" r:id="rId36"/>
    <p:sldId id="879" r:id="rId37"/>
    <p:sldId id="2958" r:id="rId38"/>
    <p:sldId id="2945" r:id="rId39"/>
    <p:sldId id="2946" r:id="rId40"/>
    <p:sldId id="2931" r:id="rId41"/>
    <p:sldId id="2935" r:id="rId42"/>
    <p:sldId id="2952" r:id="rId43"/>
    <p:sldId id="1070" r:id="rId44"/>
    <p:sldId id="1059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</p14:sldIdLst>
        </p14:section>
        <p14:section name="Setting Context" id="{0ECCEF67-76F1-3841-A483-2AB9B0BB6278}">
          <p14:sldIdLst>
            <p14:sldId id="976"/>
            <p14:sldId id="3034"/>
            <p14:sldId id="2983"/>
            <p14:sldId id="2960"/>
            <p14:sldId id="3035"/>
            <p14:sldId id="3051"/>
          </p14:sldIdLst>
        </p14:section>
        <p14:section name="Goal: It is all in name space management (NsM)" id="{AC1DDEB5-434A-9946-8E04-9196DB0392ED}">
          <p14:sldIdLst>
            <p14:sldId id="925"/>
            <p14:sldId id="3012"/>
            <p14:sldId id="2910"/>
            <p14:sldId id="3013"/>
            <p14:sldId id="3050"/>
          </p14:sldIdLst>
        </p14:section>
        <p14:section name="Criteria: How to be sure that it is true?" id="{C192D0C4-A887-B343-AB3D-7601471A4357}">
          <p14:sldIdLst>
            <p14:sldId id="2948"/>
          </p14:sldIdLst>
        </p14:section>
        <p14:section name="Output: A generic format of Names (Computable Names)" id="{AE21F17E-472C-3B47-B65D-C1DA71B50E50}">
          <p14:sldIdLst>
            <p14:sldId id="2925"/>
          </p14:sldIdLst>
        </p14:section>
        <p14:section name="Process: the Operational Strategies" id="{44570EC8-1AFD-7844-ADEE-6037973E1F44}">
          <p14:sldIdLst>
            <p14:sldId id="2912"/>
            <p14:sldId id="2913"/>
            <p14:sldId id="3032"/>
            <p14:sldId id="3033"/>
            <p14:sldId id="3052"/>
            <p14:sldId id="3053"/>
            <p14:sldId id="3054"/>
            <p14:sldId id="3055"/>
            <p14:sldId id="257"/>
            <p14:sldId id="258"/>
            <p14:sldId id="267"/>
            <p14:sldId id="268"/>
            <p14:sldId id="269"/>
            <p14:sldId id="270"/>
            <p14:sldId id="3056"/>
            <p14:sldId id="272"/>
            <p14:sldId id="273"/>
            <p14:sldId id="3024"/>
            <p14:sldId id="2737"/>
            <p14:sldId id="879"/>
            <p14:sldId id="2958"/>
            <p14:sldId id="2945"/>
            <p14:sldId id="2946"/>
          </p14:sldIdLst>
        </p14:section>
        <p14:section name="Inputs: Known Methods and Tools" id="{6DC8336C-6B08-A140-B7B1-95CEF5B7EBF0}">
          <p14:sldIdLst>
            <p14:sldId id="2931"/>
            <p14:sldId id="2935"/>
            <p14:sldId id="2952"/>
            <p14:sldId id="1070"/>
          </p14:sldIdLst>
        </p14:section>
        <p14:section name="Boundary Conditions: What other things to think about?" id="{04012223-BCD6-D741-91E1-5C4BB5769C32}">
          <p14:sldIdLst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9"/>
    <p:restoredTop sz="89214"/>
  </p:normalViewPr>
  <p:slideViewPr>
    <p:cSldViewPr snapToGrid="0">
      <p:cViewPr varScale="1">
        <p:scale>
          <a:sx n="106" d="100"/>
          <a:sy n="106" d="100"/>
        </p:scale>
        <p:origin x="176" y="9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inkPad\Desktop\&#32043;&#33606;&#35895;&#23398;&#21592;&#25968;&#25454;&#20998;&#26512;&#34920;06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TW"/>
        </a:p>
      </c:txPr>
    </c:title>
    <c:autoTitleDeleted val="0"/>
    <c:plotArea>
      <c:layout>
        <c:manualLayout>
          <c:layoutTarget val="inner"/>
          <c:xMode val="edge"/>
          <c:yMode val="edge"/>
          <c:x val="0.33299528709376303"/>
          <c:y val="0.15336809465621101"/>
          <c:w val="0.36998883566400897"/>
          <c:h val="0.690110094766675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imgres?imgurl</a:t>
            </a:r>
            <a:r>
              <a:rPr lang="en-US" sz="1200" dirty="0"/>
              <a:t>=https%3A%2F%2Fmodeltfordfix.com%2Fwp-content%2Fuploads%2F2018%2F02%2F1910-model-10-uick-touring.jpg&amp;imgrefurl=https%3A%2F%2Fmodeltfordfix.com%2Fthe-competition-the-model-t-ford-in-the-marketplace-part-1%2F&amp;tbnid=_HHnH2q6ArJyZM&amp;vet=12ahUKEwj02MyOzevnAhVcgUsFHYqRCfAQMygaegQIARA8..i&amp;docid=oOY6Ah05bNLqDM&amp;w=700&amp;h=525&amp;q=General%20Motors%20competition%20to%20Model%20T&amp;ved=2ahUKEwj02MyOzevnAhVcgUsFHYqRCfAQMygaegQIARA8#h=525&amp;imgdii=dyFbBK_MkjEQ2M:&amp;vet=12ahUKEwj02MyOzevnAhVcgUsFHYqRCfAQMygaegQIARA8..i&amp;w=700</a:t>
            </a:r>
            <a:endParaRPr lang="en-CN" sz="120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5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59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1964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6352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078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086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864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  <p:extLst>
      <p:ext uri="{BB962C8B-B14F-4D97-AF65-F5344CB8AC3E}">
        <p14:creationId xmlns:p14="http://schemas.microsoft.com/office/powerpoint/2010/main" val="96620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55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580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38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677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1860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5763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68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9645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950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732903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354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6700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56105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516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844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75481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000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69332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16589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19360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6741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41185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4770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63141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73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56430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770E-99A7-1E4B-895A-F0F338AFE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F80DB-B908-D746-97D0-1D199A70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5F10F-CDD9-EA42-A7CC-ACC21409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6F689-8EFA-9749-927F-2D15957A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F9EF2-CE3C-6C4D-B296-B114B8ED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DB8BB-CD68-9444-8035-5C8C328D71B2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471412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BEEF-6702-1143-ABBC-3DFC8D5C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09A7E-C20D-B743-9F22-BE89BF0FB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F2524-1E8B-1F48-84B1-8FF1431A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B2D4-9D6C-D345-95D4-7C161552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907B-5610-4140-BC07-48F69D4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0696D-072F-DD4D-99BD-002C421B7CFE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4955029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954B-6DF6-8346-8672-929DB99E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DA7A3-CFF3-034D-BE47-221D7435D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B620-6DD5-7E41-9B97-551CEC39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B1ADB-2A1A-2C4A-87D8-DF929130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D41CB-DC95-274E-BE48-16029921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72E25F-AA88-EF4B-8A56-D0E4988580D7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990863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01C6-1254-6F46-862B-48BB582E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EBA6-FA1D-9540-AF50-E5DBEA6E2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3AF2F-3E9A-5849-8CAA-287AA9E5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5F49A-19F7-7A4F-B5C3-6DA1ACFB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F861-5DC8-E24C-A100-0EFED885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5A29-B87C-7A4E-AEF0-89C08DE3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24FCA3-322B-BE41-B01D-A830B43705BF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2898896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BCC5-07A1-FB43-9404-B83CCC12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1B245-1B25-4F45-89DB-1A52692B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332B0-22EC-8A46-B2F7-D43919DA8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EEAED-C5BF-3446-B452-771DFBD98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53521-63C7-634A-B275-2CD8CB8F4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3E0E9-7302-1745-BF51-AD196735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438B4-46AC-5048-BE55-18BCEDE30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7BF8-AFE0-FA4F-ACC1-A314DBA9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20251-4B06-5C4C-A503-6EB1DF4CB009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2068637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69EF-0BA8-0846-AD06-F6F15F81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D1165-FF8A-AE4A-9D1A-A2CBC746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768D9-A788-B84B-9779-77B5F0FF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2EBB4-0E7E-EB45-BCD8-D9BED43F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ED19-3E3B-0044-9A22-E40AD208C05A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417078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FA057-AEB5-E641-B97A-B88D5F12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5512D-9A6E-EA4C-AD6D-3BE1F6AD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822C4-3555-6046-9830-9A9026BD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8B3758-EF49-C24C-B3AA-9A8127DAD901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7545621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FE9C-F772-AF4D-A5DF-9EAA222F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5465-582A-B24B-9D53-C1DF440CD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18F82-B416-1C47-B0A4-710913595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5156C-43A9-824A-99CF-A05752AA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CDA1E-76B3-6440-A6B5-FE15CF0A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59F27-3E03-D340-B0B5-F94A7575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8EE92-3D1C-584E-A3FE-936E2FCDF4F3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4005182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3232-14E3-C64D-9BEB-08962BDE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9DFD1E-4AFB-B445-B123-A94B982AF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ED81B-6E65-3B42-942D-1C34E77AD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27691-22DD-0446-B305-53040ECC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78669-97D7-5046-8030-600A3330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2F6E5-3B7C-0244-BA62-998F65C0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70BFA-1067-6E4E-9A91-DC62DD80206D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13202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A8BD-E15C-4B4B-8927-0753CBE4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7BFB8-8C7B-6241-8741-887983A02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8A6B-5C6E-7F44-BAC0-A0959E4B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71D00-0AD7-5D4C-918A-49271CD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6B78-6D1D-6C4C-B915-FCD34BBA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D8871-A435-3849-8411-0A1B7597BAE3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0638130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37106-0B69-3840-B9C6-F813F61C6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F0D89-FCB5-1046-93C7-055C72899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90FE3-A4F2-094B-BDA4-7CB043FA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6A7B-9B32-3044-8844-A993227C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0971C-D5A6-4341-9670-960887C7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69EBB1-CCFB-BC4E-9F54-8B1DBF4F3309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1230088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127B-AC1E-DF48-BC97-A24302C4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C80EB-7016-8748-B75B-F57BC0ECD43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24D28-399B-DC44-9203-C18214ECB3F6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FCC4E-3772-C641-A2FA-E9292D23073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1D25FF-17E0-8045-BA55-856784C6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24F154-8242-F242-BAC7-34DCB399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EABA5E-A86E-D54A-83FA-EAD30223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FAECCE2E-8835-EE45-8BC7-78756B0AE412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45246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719" r:id="rId9"/>
    <p:sldLayoutId id="214748372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183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36CF7D-1A25-AC4D-9C73-56AC26F95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W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1617614-86A4-A046-B0AD-4A9816A45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W"/>
              <a:t>Click to edit Master text styles</a:t>
            </a:r>
          </a:p>
          <a:p>
            <a:pPr lvl="1"/>
            <a:r>
              <a:rPr lang="en-US" altLang="en-TW"/>
              <a:t>Second level</a:t>
            </a:r>
          </a:p>
          <a:p>
            <a:pPr lvl="2"/>
            <a:r>
              <a:rPr lang="en-US" altLang="en-TW"/>
              <a:t>Third level</a:t>
            </a:r>
          </a:p>
          <a:p>
            <a:pPr lvl="3"/>
            <a:r>
              <a:rPr lang="en-US" altLang="en-TW"/>
              <a:t>Fourth level</a:t>
            </a:r>
          </a:p>
          <a:p>
            <a:pPr lvl="4"/>
            <a:r>
              <a:rPr lang="en-US" altLang="en-TW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D48EE77-37B7-AD43-8797-C6E27D65DAF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lang="en-US" altLang="en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3C5C532-9973-8B40-A05B-45481D90AB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en-US" altLang="en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EC3D73F-6D6A-1F45-8344-6CF729924B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CF123248-FCF6-F24F-9694-66B587446AAF}" type="slidenum">
              <a:rPr lang="en-US" altLang="en-TW"/>
              <a:pPr/>
              <a:t>‹#›</a:t>
            </a:fld>
            <a:endParaRPr lang="en-US" altLang="en-TW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3795A0E8-66C7-174B-92EF-2D161381185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W" sz="1050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73F31309-754B-2D4E-8CCD-F41DEDEEF8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382000" y="57150"/>
            <a:ext cx="762000" cy="514350"/>
            <a:chOff x="48" y="48"/>
            <a:chExt cx="768" cy="624"/>
          </a:xfrm>
        </p:grpSpPr>
        <p:sp>
          <p:nvSpPr>
            <p:cNvPr id="1033" name="Rectangle 9">
              <a:extLst>
                <a:ext uri="{FF2B5EF4-FFF2-40B4-BE49-F238E27FC236}">
                  <a16:creationId xmlns:a16="http://schemas.microsoft.com/office/drawing/2014/main" id="{49176A8D-E5FA-F145-A111-5FAE8EE56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8"/>
              <a:ext cx="768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TW" sz="1050"/>
            </a:p>
          </p:txBody>
        </p:sp>
        <p:sp>
          <p:nvSpPr>
            <p:cNvPr id="1034" name="Freeform 10">
              <a:extLst>
                <a:ext uri="{FF2B5EF4-FFF2-40B4-BE49-F238E27FC236}">
                  <a16:creationId xmlns:a16="http://schemas.microsoft.com/office/drawing/2014/main" id="{0CF9C8B0-3785-0D42-BF45-47C3D8188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" y="49"/>
              <a:ext cx="632" cy="623"/>
            </a:xfrm>
            <a:custGeom>
              <a:avLst/>
              <a:gdLst>
                <a:gd name="T0" fmla="*/ 630 w 632"/>
                <a:gd name="T1" fmla="*/ 343 h 623"/>
                <a:gd name="T2" fmla="*/ 621 w 632"/>
                <a:gd name="T3" fmla="*/ 388 h 623"/>
                <a:gd name="T4" fmla="*/ 606 w 632"/>
                <a:gd name="T5" fmla="*/ 431 h 623"/>
                <a:gd name="T6" fmla="*/ 585 w 632"/>
                <a:gd name="T7" fmla="*/ 472 h 623"/>
                <a:gd name="T8" fmla="*/ 558 w 632"/>
                <a:gd name="T9" fmla="*/ 508 h 623"/>
                <a:gd name="T10" fmla="*/ 527 w 632"/>
                <a:gd name="T11" fmla="*/ 541 h 623"/>
                <a:gd name="T12" fmla="*/ 492 w 632"/>
                <a:gd name="T13" fmla="*/ 568 h 623"/>
                <a:gd name="T14" fmla="*/ 452 w 632"/>
                <a:gd name="T15" fmla="*/ 591 h 623"/>
                <a:gd name="T16" fmla="*/ 409 w 632"/>
                <a:gd name="T17" fmla="*/ 608 h 623"/>
                <a:gd name="T18" fmla="*/ 363 w 632"/>
                <a:gd name="T19" fmla="*/ 618 h 623"/>
                <a:gd name="T20" fmla="*/ 316 w 632"/>
                <a:gd name="T21" fmla="*/ 622 h 623"/>
                <a:gd name="T22" fmla="*/ 268 w 632"/>
                <a:gd name="T23" fmla="*/ 618 h 623"/>
                <a:gd name="T24" fmla="*/ 222 w 632"/>
                <a:gd name="T25" fmla="*/ 608 h 623"/>
                <a:gd name="T26" fmla="*/ 179 w 632"/>
                <a:gd name="T27" fmla="*/ 591 h 623"/>
                <a:gd name="T28" fmla="*/ 139 w 632"/>
                <a:gd name="T29" fmla="*/ 568 h 623"/>
                <a:gd name="T30" fmla="*/ 104 w 632"/>
                <a:gd name="T31" fmla="*/ 541 h 623"/>
                <a:gd name="T32" fmla="*/ 73 w 632"/>
                <a:gd name="T33" fmla="*/ 508 h 623"/>
                <a:gd name="T34" fmla="*/ 46 w 632"/>
                <a:gd name="T35" fmla="*/ 472 h 623"/>
                <a:gd name="T36" fmla="*/ 25 w 632"/>
                <a:gd name="T37" fmla="*/ 431 h 623"/>
                <a:gd name="T38" fmla="*/ 10 w 632"/>
                <a:gd name="T39" fmla="*/ 388 h 623"/>
                <a:gd name="T40" fmla="*/ 2 w 632"/>
                <a:gd name="T41" fmla="*/ 343 h 623"/>
                <a:gd name="T42" fmla="*/ 0 w 632"/>
                <a:gd name="T43" fmla="*/ 295 h 623"/>
                <a:gd name="T44" fmla="*/ 6 w 632"/>
                <a:gd name="T45" fmla="*/ 249 h 623"/>
                <a:gd name="T46" fmla="*/ 19 w 632"/>
                <a:gd name="T47" fmla="*/ 204 h 623"/>
                <a:gd name="T48" fmla="*/ 38 w 632"/>
                <a:gd name="T49" fmla="*/ 163 h 623"/>
                <a:gd name="T50" fmla="*/ 63 w 632"/>
                <a:gd name="T51" fmla="*/ 126 h 623"/>
                <a:gd name="T52" fmla="*/ 93 w 632"/>
                <a:gd name="T53" fmla="*/ 92 h 623"/>
                <a:gd name="T54" fmla="*/ 127 w 632"/>
                <a:gd name="T55" fmla="*/ 62 h 623"/>
                <a:gd name="T56" fmla="*/ 166 w 632"/>
                <a:gd name="T57" fmla="*/ 38 h 623"/>
                <a:gd name="T58" fmla="*/ 208 w 632"/>
                <a:gd name="T59" fmla="*/ 19 h 623"/>
                <a:gd name="T60" fmla="*/ 252 w 632"/>
                <a:gd name="T61" fmla="*/ 7 h 623"/>
                <a:gd name="T62" fmla="*/ 300 w 632"/>
                <a:gd name="T63" fmla="*/ 1 h 623"/>
                <a:gd name="T64" fmla="*/ 348 w 632"/>
                <a:gd name="T65" fmla="*/ 2 h 623"/>
                <a:gd name="T66" fmla="*/ 394 w 632"/>
                <a:gd name="T67" fmla="*/ 10 h 623"/>
                <a:gd name="T68" fmla="*/ 438 w 632"/>
                <a:gd name="T69" fmla="*/ 25 h 623"/>
                <a:gd name="T70" fmla="*/ 479 w 632"/>
                <a:gd name="T71" fmla="*/ 46 h 623"/>
                <a:gd name="T72" fmla="*/ 516 w 632"/>
                <a:gd name="T73" fmla="*/ 71 h 623"/>
                <a:gd name="T74" fmla="*/ 548 w 632"/>
                <a:gd name="T75" fmla="*/ 103 h 623"/>
                <a:gd name="T76" fmla="*/ 577 w 632"/>
                <a:gd name="T77" fmla="*/ 138 h 623"/>
                <a:gd name="T78" fmla="*/ 600 w 632"/>
                <a:gd name="T79" fmla="*/ 177 h 623"/>
                <a:gd name="T80" fmla="*/ 617 w 632"/>
                <a:gd name="T81" fmla="*/ 219 h 623"/>
                <a:gd name="T82" fmla="*/ 628 w 632"/>
                <a:gd name="T83" fmla="*/ 264 h 623"/>
                <a:gd name="T84" fmla="*/ 631 w 632"/>
                <a:gd name="T85" fmla="*/ 31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2" h="623">
                  <a:moveTo>
                    <a:pt x="631" y="311"/>
                  </a:moveTo>
                  <a:lnTo>
                    <a:pt x="631" y="327"/>
                  </a:lnTo>
                  <a:lnTo>
                    <a:pt x="630" y="343"/>
                  </a:lnTo>
                  <a:lnTo>
                    <a:pt x="628" y="358"/>
                  </a:lnTo>
                  <a:lnTo>
                    <a:pt x="625" y="373"/>
                  </a:lnTo>
                  <a:lnTo>
                    <a:pt x="621" y="388"/>
                  </a:lnTo>
                  <a:lnTo>
                    <a:pt x="617" y="403"/>
                  </a:lnTo>
                  <a:lnTo>
                    <a:pt x="612" y="418"/>
                  </a:lnTo>
                  <a:lnTo>
                    <a:pt x="606" y="431"/>
                  </a:lnTo>
                  <a:lnTo>
                    <a:pt x="600" y="445"/>
                  </a:lnTo>
                  <a:lnTo>
                    <a:pt x="593" y="459"/>
                  </a:lnTo>
                  <a:lnTo>
                    <a:pt x="585" y="472"/>
                  </a:lnTo>
                  <a:lnTo>
                    <a:pt x="577" y="484"/>
                  </a:lnTo>
                  <a:lnTo>
                    <a:pt x="568" y="496"/>
                  </a:lnTo>
                  <a:lnTo>
                    <a:pt x="558" y="508"/>
                  </a:lnTo>
                  <a:lnTo>
                    <a:pt x="548" y="519"/>
                  </a:lnTo>
                  <a:lnTo>
                    <a:pt x="538" y="530"/>
                  </a:lnTo>
                  <a:lnTo>
                    <a:pt x="527" y="541"/>
                  </a:lnTo>
                  <a:lnTo>
                    <a:pt x="516" y="551"/>
                  </a:lnTo>
                  <a:lnTo>
                    <a:pt x="503" y="560"/>
                  </a:lnTo>
                  <a:lnTo>
                    <a:pt x="492" y="568"/>
                  </a:lnTo>
                  <a:lnTo>
                    <a:pt x="479" y="576"/>
                  </a:lnTo>
                  <a:lnTo>
                    <a:pt x="465" y="584"/>
                  </a:lnTo>
                  <a:lnTo>
                    <a:pt x="452" y="591"/>
                  </a:lnTo>
                  <a:lnTo>
                    <a:pt x="438" y="597"/>
                  </a:lnTo>
                  <a:lnTo>
                    <a:pt x="423" y="603"/>
                  </a:lnTo>
                  <a:lnTo>
                    <a:pt x="409" y="608"/>
                  </a:lnTo>
                  <a:lnTo>
                    <a:pt x="394" y="612"/>
                  </a:lnTo>
                  <a:lnTo>
                    <a:pt x="379" y="615"/>
                  </a:lnTo>
                  <a:lnTo>
                    <a:pt x="363" y="618"/>
                  </a:lnTo>
                  <a:lnTo>
                    <a:pt x="348" y="620"/>
                  </a:lnTo>
                  <a:lnTo>
                    <a:pt x="331" y="621"/>
                  </a:lnTo>
                  <a:lnTo>
                    <a:pt x="316" y="622"/>
                  </a:lnTo>
                  <a:lnTo>
                    <a:pt x="300" y="621"/>
                  </a:lnTo>
                  <a:lnTo>
                    <a:pt x="283" y="620"/>
                  </a:lnTo>
                  <a:lnTo>
                    <a:pt x="268" y="618"/>
                  </a:lnTo>
                  <a:lnTo>
                    <a:pt x="252" y="615"/>
                  </a:lnTo>
                  <a:lnTo>
                    <a:pt x="237" y="612"/>
                  </a:lnTo>
                  <a:lnTo>
                    <a:pt x="222" y="608"/>
                  </a:lnTo>
                  <a:lnTo>
                    <a:pt x="208" y="603"/>
                  </a:lnTo>
                  <a:lnTo>
                    <a:pt x="193" y="597"/>
                  </a:lnTo>
                  <a:lnTo>
                    <a:pt x="179" y="591"/>
                  </a:lnTo>
                  <a:lnTo>
                    <a:pt x="166" y="584"/>
                  </a:lnTo>
                  <a:lnTo>
                    <a:pt x="153" y="576"/>
                  </a:lnTo>
                  <a:lnTo>
                    <a:pt x="139" y="568"/>
                  </a:lnTo>
                  <a:lnTo>
                    <a:pt x="127" y="560"/>
                  </a:lnTo>
                  <a:lnTo>
                    <a:pt x="115" y="551"/>
                  </a:lnTo>
                  <a:lnTo>
                    <a:pt x="104" y="541"/>
                  </a:lnTo>
                  <a:lnTo>
                    <a:pt x="93" y="530"/>
                  </a:lnTo>
                  <a:lnTo>
                    <a:pt x="82" y="519"/>
                  </a:lnTo>
                  <a:lnTo>
                    <a:pt x="73" y="508"/>
                  </a:lnTo>
                  <a:lnTo>
                    <a:pt x="63" y="496"/>
                  </a:lnTo>
                  <a:lnTo>
                    <a:pt x="54" y="484"/>
                  </a:lnTo>
                  <a:lnTo>
                    <a:pt x="46" y="472"/>
                  </a:lnTo>
                  <a:lnTo>
                    <a:pt x="38" y="459"/>
                  </a:lnTo>
                  <a:lnTo>
                    <a:pt x="31" y="445"/>
                  </a:lnTo>
                  <a:lnTo>
                    <a:pt x="25" y="431"/>
                  </a:lnTo>
                  <a:lnTo>
                    <a:pt x="19" y="418"/>
                  </a:lnTo>
                  <a:lnTo>
                    <a:pt x="14" y="403"/>
                  </a:lnTo>
                  <a:lnTo>
                    <a:pt x="10" y="388"/>
                  </a:lnTo>
                  <a:lnTo>
                    <a:pt x="6" y="373"/>
                  </a:lnTo>
                  <a:lnTo>
                    <a:pt x="4" y="358"/>
                  </a:lnTo>
                  <a:lnTo>
                    <a:pt x="2" y="343"/>
                  </a:lnTo>
                  <a:lnTo>
                    <a:pt x="0" y="327"/>
                  </a:lnTo>
                  <a:lnTo>
                    <a:pt x="0" y="311"/>
                  </a:lnTo>
                  <a:lnTo>
                    <a:pt x="0" y="295"/>
                  </a:lnTo>
                  <a:lnTo>
                    <a:pt x="2" y="279"/>
                  </a:lnTo>
                  <a:lnTo>
                    <a:pt x="4" y="264"/>
                  </a:lnTo>
                  <a:lnTo>
                    <a:pt x="6" y="249"/>
                  </a:lnTo>
                  <a:lnTo>
                    <a:pt x="10" y="234"/>
                  </a:lnTo>
                  <a:lnTo>
                    <a:pt x="14" y="219"/>
                  </a:lnTo>
                  <a:lnTo>
                    <a:pt x="19" y="204"/>
                  </a:lnTo>
                  <a:lnTo>
                    <a:pt x="25" y="191"/>
                  </a:lnTo>
                  <a:lnTo>
                    <a:pt x="31" y="177"/>
                  </a:lnTo>
                  <a:lnTo>
                    <a:pt x="38" y="163"/>
                  </a:lnTo>
                  <a:lnTo>
                    <a:pt x="46" y="150"/>
                  </a:lnTo>
                  <a:lnTo>
                    <a:pt x="54" y="138"/>
                  </a:lnTo>
                  <a:lnTo>
                    <a:pt x="63" y="126"/>
                  </a:lnTo>
                  <a:lnTo>
                    <a:pt x="73" y="114"/>
                  </a:lnTo>
                  <a:lnTo>
                    <a:pt x="82" y="103"/>
                  </a:lnTo>
                  <a:lnTo>
                    <a:pt x="93" y="92"/>
                  </a:lnTo>
                  <a:lnTo>
                    <a:pt x="104" y="81"/>
                  </a:lnTo>
                  <a:lnTo>
                    <a:pt x="115" y="71"/>
                  </a:lnTo>
                  <a:lnTo>
                    <a:pt x="127" y="62"/>
                  </a:lnTo>
                  <a:lnTo>
                    <a:pt x="139" y="54"/>
                  </a:lnTo>
                  <a:lnTo>
                    <a:pt x="153" y="46"/>
                  </a:lnTo>
                  <a:lnTo>
                    <a:pt x="166" y="38"/>
                  </a:lnTo>
                  <a:lnTo>
                    <a:pt x="179" y="31"/>
                  </a:lnTo>
                  <a:lnTo>
                    <a:pt x="193" y="25"/>
                  </a:lnTo>
                  <a:lnTo>
                    <a:pt x="208" y="19"/>
                  </a:lnTo>
                  <a:lnTo>
                    <a:pt x="222" y="14"/>
                  </a:lnTo>
                  <a:lnTo>
                    <a:pt x="237" y="10"/>
                  </a:lnTo>
                  <a:lnTo>
                    <a:pt x="252" y="7"/>
                  </a:lnTo>
                  <a:lnTo>
                    <a:pt x="268" y="4"/>
                  </a:lnTo>
                  <a:lnTo>
                    <a:pt x="283" y="2"/>
                  </a:lnTo>
                  <a:lnTo>
                    <a:pt x="300" y="1"/>
                  </a:lnTo>
                  <a:lnTo>
                    <a:pt x="316" y="0"/>
                  </a:lnTo>
                  <a:lnTo>
                    <a:pt x="331" y="1"/>
                  </a:lnTo>
                  <a:lnTo>
                    <a:pt x="348" y="2"/>
                  </a:lnTo>
                  <a:lnTo>
                    <a:pt x="363" y="4"/>
                  </a:lnTo>
                  <a:lnTo>
                    <a:pt x="379" y="7"/>
                  </a:lnTo>
                  <a:lnTo>
                    <a:pt x="394" y="10"/>
                  </a:lnTo>
                  <a:lnTo>
                    <a:pt x="409" y="14"/>
                  </a:lnTo>
                  <a:lnTo>
                    <a:pt x="423" y="19"/>
                  </a:lnTo>
                  <a:lnTo>
                    <a:pt x="438" y="25"/>
                  </a:lnTo>
                  <a:lnTo>
                    <a:pt x="452" y="31"/>
                  </a:lnTo>
                  <a:lnTo>
                    <a:pt x="465" y="38"/>
                  </a:lnTo>
                  <a:lnTo>
                    <a:pt x="479" y="46"/>
                  </a:lnTo>
                  <a:lnTo>
                    <a:pt x="492" y="54"/>
                  </a:lnTo>
                  <a:lnTo>
                    <a:pt x="503" y="62"/>
                  </a:lnTo>
                  <a:lnTo>
                    <a:pt x="516" y="71"/>
                  </a:lnTo>
                  <a:lnTo>
                    <a:pt x="527" y="81"/>
                  </a:lnTo>
                  <a:lnTo>
                    <a:pt x="538" y="92"/>
                  </a:lnTo>
                  <a:lnTo>
                    <a:pt x="548" y="103"/>
                  </a:lnTo>
                  <a:lnTo>
                    <a:pt x="558" y="114"/>
                  </a:lnTo>
                  <a:lnTo>
                    <a:pt x="568" y="126"/>
                  </a:lnTo>
                  <a:lnTo>
                    <a:pt x="577" y="138"/>
                  </a:lnTo>
                  <a:lnTo>
                    <a:pt x="585" y="150"/>
                  </a:lnTo>
                  <a:lnTo>
                    <a:pt x="593" y="163"/>
                  </a:lnTo>
                  <a:lnTo>
                    <a:pt x="600" y="177"/>
                  </a:lnTo>
                  <a:lnTo>
                    <a:pt x="606" y="191"/>
                  </a:lnTo>
                  <a:lnTo>
                    <a:pt x="612" y="204"/>
                  </a:lnTo>
                  <a:lnTo>
                    <a:pt x="617" y="219"/>
                  </a:lnTo>
                  <a:lnTo>
                    <a:pt x="621" y="234"/>
                  </a:lnTo>
                  <a:lnTo>
                    <a:pt x="625" y="249"/>
                  </a:lnTo>
                  <a:lnTo>
                    <a:pt x="628" y="264"/>
                  </a:lnTo>
                  <a:lnTo>
                    <a:pt x="630" y="279"/>
                  </a:lnTo>
                  <a:lnTo>
                    <a:pt x="631" y="295"/>
                  </a:lnTo>
                  <a:lnTo>
                    <a:pt x="631" y="311"/>
                  </a:lnTo>
                </a:path>
              </a:pathLst>
            </a:custGeom>
            <a:solidFill>
              <a:srgbClr val="0500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5" name="Freeform 11">
              <a:extLst>
                <a:ext uri="{FF2B5EF4-FFF2-40B4-BE49-F238E27FC236}">
                  <a16:creationId xmlns:a16="http://schemas.microsoft.com/office/drawing/2014/main" id="{1A782B51-E209-3745-BD1E-D0B9E88D8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56"/>
              <a:ext cx="331" cy="382"/>
            </a:xfrm>
            <a:custGeom>
              <a:avLst/>
              <a:gdLst>
                <a:gd name="T0" fmla="*/ 271 w 331"/>
                <a:gd name="T1" fmla="*/ 377 h 382"/>
                <a:gd name="T2" fmla="*/ 307 w 331"/>
                <a:gd name="T3" fmla="*/ 371 h 382"/>
                <a:gd name="T4" fmla="*/ 323 w 331"/>
                <a:gd name="T5" fmla="*/ 346 h 382"/>
                <a:gd name="T6" fmla="*/ 324 w 331"/>
                <a:gd name="T7" fmla="*/ 307 h 382"/>
                <a:gd name="T8" fmla="*/ 311 w 331"/>
                <a:gd name="T9" fmla="*/ 259 h 382"/>
                <a:gd name="T10" fmla="*/ 287 w 331"/>
                <a:gd name="T11" fmla="*/ 208 h 382"/>
                <a:gd name="T12" fmla="*/ 260 w 331"/>
                <a:gd name="T13" fmla="*/ 166 h 382"/>
                <a:gd name="T14" fmla="*/ 240 w 331"/>
                <a:gd name="T15" fmla="*/ 140 h 382"/>
                <a:gd name="T16" fmla="*/ 219 w 331"/>
                <a:gd name="T17" fmla="*/ 116 h 382"/>
                <a:gd name="T18" fmla="*/ 198 w 331"/>
                <a:gd name="T19" fmla="*/ 94 h 382"/>
                <a:gd name="T20" fmla="*/ 177 w 331"/>
                <a:gd name="T21" fmla="*/ 74 h 382"/>
                <a:gd name="T22" fmla="*/ 158 w 331"/>
                <a:gd name="T23" fmla="*/ 57 h 382"/>
                <a:gd name="T24" fmla="*/ 141 w 331"/>
                <a:gd name="T25" fmla="*/ 45 h 382"/>
                <a:gd name="T26" fmla="*/ 93 w 331"/>
                <a:gd name="T27" fmla="*/ 17 h 382"/>
                <a:gd name="T28" fmla="*/ 53 w 331"/>
                <a:gd name="T29" fmla="*/ 7 h 382"/>
                <a:gd name="T30" fmla="*/ 24 w 331"/>
                <a:gd name="T31" fmla="*/ 15 h 382"/>
                <a:gd name="T32" fmla="*/ 9 w 331"/>
                <a:gd name="T33" fmla="*/ 40 h 382"/>
                <a:gd name="T34" fmla="*/ 9 w 331"/>
                <a:gd name="T35" fmla="*/ 83 h 382"/>
                <a:gd name="T36" fmla="*/ 27 w 331"/>
                <a:gd name="T37" fmla="*/ 142 h 382"/>
                <a:gd name="T38" fmla="*/ 55 w 331"/>
                <a:gd name="T39" fmla="*/ 197 h 382"/>
                <a:gd name="T40" fmla="*/ 82 w 331"/>
                <a:gd name="T41" fmla="*/ 235 h 382"/>
                <a:gd name="T42" fmla="*/ 109 w 331"/>
                <a:gd name="T43" fmla="*/ 268 h 382"/>
                <a:gd name="T44" fmla="*/ 132 w 331"/>
                <a:gd name="T45" fmla="*/ 296 h 382"/>
                <a:gd name="T46" fmla="*/ 154 w 331"/>
                <a:gd name="T47" fmla="*/ 313 h 382"/>
                <a:gd name="T48" fmla="*/ 169 w 331"/>
                <a:gd name="T49" fmla="*/ 327 h 382"/>
                <a:gd name="T50" fmla="*/ 164 w 331"/>
                <a:gd name="T51" fmla="*/ 338 h 382"/>
                <a:gd name="T52" fmla="*/ 144 w 331"/>
                <a:gd name="T53" fmla="*/ 327 h 382"/>
                <a:gd name="T54" fmla="*/ 125 w 331"/>
                <a:gd name="T55" fmla="*/ 304 h 382"/>
                <a:gd name="T56" fmla="*/ 116 w 331"/>
                <a:gd name="T57" fmla="*/ 291 h 382"/>
                <a:gd name="T58" fmla="*/ 92 w 331"/>
                <a:gd name="T59" fmla="*/ 260 h 382"/>
                <a:gd name="T60" fmla="*/ 67 w 331"/>
                <a:gd name="T61" fmla="*/ 226 h 382"/>
                <a:gd name="T62" fmla="*/ 42 w 331"/>
                <a:gd name="T63" fmla="*/ 187 h 382"/>
                <a:gd name="T64" fmla="*/ 18 w 331"/>
                <a:gd name="T65" fmla="*/ 139 h 382"/>
                <a:gd name="T66" fmla="*/ 4 w 331"/>
                <a:gd name="T67" fmla="*/ 92 h 382"/>
                <a:gd name="T68" fmla="*/ 1 w 331"/>
                <a:gd name="T69" fmla="*/ 51 h 382"/>
                <a:gd name="T70" fmla="*/ 10 w 331"/>
                <a:gd name="T71" fmla="*/ 20 h 382"/>
                <a:gd name="T72" fmla="*/ 32 w 331"/>
                <a:gd name="T73" fmla="*/ 2 h 382"/>
                <a:gd name="T74" fmla="*/ 67 w 331"/>
                <a:gd name="T75" fmla="*/ 2 h 382"/>
                <a:gd name="T76" fmla="*/ 112 w 331"/>
                <a:gd name="T77" fmla="*/ 20 h 382"/>
                <a:gd name="T78" fmla="*/ 154 w 331"/>
                <a:gd name="T79" fmla="*/ 46 h 382"/>
                <a:gd name="T80" fmla="*/ 194 w 331"/>
                <a:gd name="T81" fmla="*/ 81 h 382"/>
                <a:gd name="T82" fmla="*/ 231 w 331"/>
                <a:gd name="T83" fmla="*/ 120 h 382"/>
                <a:gd name="T84" fmla="*/ 263 w 331"/>
                <a:gd name="T85" fmla="*/ 162 h 382"/>
                <a:gd name="T86" fmla="*/ 290 w 331"/>
                <a:gd name="T87" fmla="*/ 204 h 382"/>
                <a:gd name="T88" fmla="*/ 311 w 331"/>
                <a:gd name="T89" fmla="*/ 243 h 382"/>
                <a:gd name="T90" fmla="*/ 319 w 331"/>
                <a:gd name="T91" fmla="*/ 268 h 382"/>
                <a:gd name="T92" fmla="*/ 328 w 331"/>
                <a:gd name="T93" fmla="*/ 301 h 382"/>
                <a:gd name="T94" fmla="*/ 330 w 331"/>
                <a:gd name="T95" fmla="*/ 335 h 382"/>
                <a:gd name="T96" fmla="*/ 322 w 331"/>
                <a:gd name="T97" fmla="*/ 364 h 382"/>
                <a:gd name="T98" fmla="*/ 298 w 331"/>
                <a:gd name="T99" fmla="*/ 380 h 382"/>
                <a:gd name="T100" fmla="*/ 254 w 331"/>
                <a:gd name="T101" fmla="*/ 37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" h="382">
                  <a:moveTo>
                    <a:pt x="229" y="366"/>
                  </a:moveTo>
                  <a:lnTo>
                    <a:pt x="240" y="371"/>
                  </a:lnTo>
                  <a:lnTo>
                    <a:pt x="252" y="374"/>
                  </a:lnTo>
                  <a:lnTo>
                    <a:pt x="262" y="376"/>
                  </a:lnTo>
                  <a:lnTo>
                    <a:pt x="271" y="377"/>
                  </a:lnTo>
                  <a:lnTo>
                    <a:pt x="280" y="378"/>
                  </a:lnTo>
                  <a:lnTo>
                    <a:pt x="288" y="377"/>
                  </a:lnTo>
                  <a:lnTo>
                    <a:pt x="295" y="376"/>
                  </a:lnTo>
                  <a:lnTo>
                    <a:pt x="301" y="374"/>
                  </a:lnTo>
                  <a:lnTo>
                    <a:pt x="307" y="371"/>
                  </a:lnTo>
                  <a:lnTo>
                    <a:pt x="311" y="368"/>
                  </a:lnTo>
                  <a:lnTo>
                    <a:pt x="316" y="363"/>
                  </a:lnTo>
                  <a:lnTo>
                    <a:pt x="319" y="358"/>
                  </a:lnTo>
                  <a:lnTo>
                    <a:pt x="322" y="352"/>
                  </a:lnTo>
                  <a:lnTo>
                    <a:pt x="323" y="346"/>
                  </a:lnTo>
                  <a:lnTo>
                    <a:pt x="325" y="339"/>
                  </a:lnTo>
                  <a:lnTo>
                    <a:pt x="326" y="331"/>
                  </a:lnTo>
                  <a:lnTo>
                    <a:pt x="326" y="324"/>
                  </a:lnTo>
                  <a:lnTo>
                    <a:pt x="325" y="316"/>
                  </a:lnTo>
                  <a:lnTo>
                    <a:pt x="324" y="307"/>
                  </a:lnTo>
                  <a:lnTo>
                    <a:pt x="323" y="298"/>
                  </a:lnTo>
                  <a:lnTo>
                    <a:pt x="321" y="289"/>
                  </a:lnTo>
                  <a:lnTo>
                    <a:pt x="318" y="279"/>
                  </a:lnTo>
                  <a:lnTo>
                    <a:pt x="314" y="269"/>
                  </a:lnTo>
                  <a:lnTo>
                    <a:pt x="311" y="259"/>
                  </a:lnTo>
                  <a:lnTo>
                    <a:pt x="307" y="249"/>
                  </a:lnTo>
                  <a:lnTo>
                    <a:pt x="303" y="239"/>
                  </a:lnTo>
                  <a:lnTo>
                    <a:pt x="298" y="229"/>
                  </a:lnTo>
                  <a:lnTo>
                    <a:pt x="293" y="218"/>
                  </a:lnTo>
                  <a:lnTo>
                    <a:pt x="287" y="208"/>
                  </a:lnTo>
                  <a:lnTo>
                    <a:pt x="281" y="198"/>
                  </a:lnTo>
                  <a:lnTo>
                    <a:pt x="275" y="188"/>
                  </a:lnTo>
                  <a:lnTo>
                    <a:pt x="268" y="178"/>
                  </a:lnTo>
                  <a:lnTo>
                    <a:pt x="264" y="172"/>
                  </a:lnTo>
                  <a:lnTo>
                    <a:pt x="260" y="166"/>
                  </a:lnTo>
                  <a:lnTo>
                    <a:pt x="257" y="161"/>
                  </a:lnTo>
                  <a:lnTo>
                    <a:pt x="252" y="156"/>
                  </a:lnTo>
                  <a:lnTo>
                    <a:pt x="248" y="150"/>
                  </a:lnTo>
                  <a:lnTo>
                    <a:pt x="244" y="146"/>
                  </a:lnTo>
                  <a:lnTo>
                    <a:pt x="240" y="140"/>
                  </a:lnTo>
                  <a:lnTo>
                    <a:pt x="236" y="135"/>
                  </a:lnTo>
                  <a:lnTo>
                    <a:pt x="232" y="130"/>
                  </a:lnTo>
                  <a:lnTo>
                    <a:pt x="227" y="125"/>
                  </a:lnTo>
                  <a:lnTo>
                    <a:pt x="223" y="120"/>
                  </a:lnTo>
                  <a:lnTo>
                    <a:pt x="219" y="116"/>
                  </a:lnTo>
                  <a:lnTo>
                    <a:pt x="215" y="111"/>
                  </a:lnTo>
                  <a:lnTo>
                    <a:pt x="210" y="106"/>
                  </a:lnTo>
                  <a:lnTo>
                    <a:pt x="206" y="102"/>
                  </a:lnTo>
                  <a:lnTo>
                    <a:pt x="202" y="98"/>
                  </a:lnTo>
                  <a:lnTo>
                    <a:pt x="198" y="94"/>
                  </a:lnTo>
                  <a:lnTo>
                    <a:pt x="194" y="89"/>
                  </a:lnTo>
                  <a:lnTo>
                    <a:pt x="190" y="86"/>
                  </a:lnTo>
                  <a:lnTo>
                    <a:pt x="186" y="81"/>
                  </a:lnTo>
                  <a:lnTo>
                    <a:pt x="181" y="78"/>
                  </a:lnTo>
                  <a:lnTo>
                    <a:pt x="177" y="74"/>
                  </a:lnTo>
                  <a:lnTo>
                    <a:pt x="174" y="70"/>
                  </a:lnTo>
                  <a:lnTo>
                    <a:pt x="169" y="67"/>
                  </a:lnTo>
                  <a:lnTo>
                    <a:pt x="166" y="64"/>
                  </a:lnTo>
                  <a:lnTo>
                    <a:pt x="162" y="61"/>
                  </a:lnTo>
                  <a:lnTo>
                    <a:pt x="158" y="57"/>
                  </a:lnTo>
                  <a:lnTo>
                    <a:pt x="155" y="54"/>
                  </a:lnTo>
                  <a:lnTo>
                    <a:pt x="151" y="52"/>
                  </a:lnTo>
                  <a:lnTo>
                    <a:pt x="148" y="50"/>
                  </a:lnTo>
                  <a:lnTo>
                    <a:pt x="144" y="46"/>
                  </a:lnTo>
                  <a:lnTo>
                    <a:pt x="141" y="45"/>
                  </a:lnTo>
                  <a:lnTo>
                    <a:pt x="131" y="37"/>
                  </a:lnTo>
                  <a:lnTo>
                    <a:pt x="121" y="31"/>
                  </a:lnTo>
                  <a:lnTo>
                    <a:pt x="111" y="26"/>
                  </a:lnTo>
                  <a:lnTo>
                    <a:pt x="102" y="21"/>
                  </a:lnTo>
                  <a:lnTo>
                    <a:pt x="93" y="17"/>
                  </a:lnTo>
                  <a:lnTo>
                    <a:pt x="84" y="13"/>
                  </a:lnTo>
                  <a:lnTo>
                    <a:pt x="76" y="10"/>
                  </a:lnTo>
                  <a:lnTo>
                    <a:pt x="68" y="9"/>
                  </a:lnTo>
                  <a:lnTo>
                    <a:pt x="60" y="7"/>
                  </a:lnTo>
                  <a:lnTo>
                    <a:pt x="53" y="7"/>
                  </a:lnTo>
                  <a:lnTo>
                    <a:pt x="47" y="7"/>
                  </a:lnTo>
                  <a:lnTo>
                    <a:pt x="40" y="8"/>
                  </a:lnTo>
                  <a:lnTo>
                    <a:pt x="34" y="10"/>
                  </a:lnTo>
                  <a:lnTo>
                    <a:pt x="29" y="12"/>
                  </a:lnTo>
                  <a:lnTo>
                    <a:pt x="24" y="15"/>
                  </a:lnTo>
                  <a:lnTo>
                    <a:pt x="20" y="19"/>
                  </a:lnTo>
                  <a:lnTo>
                    <a:pt x="16" y="23"/>
                  </a:lnTo>
                  <a:lnTo>
                    <a:pt x="13" y="28"/>
                  </a:lnTo>
                  <a:lnTo>
                    <a:pt x="11" y="34"/>
                  </a:lnTo>
                  <a:lnTo>
                    <a:pt x="9" y="40"/>
                  </a:lnTo>
                  <a:lnTo>
                    <a:pt x="7" y="48"/>
                  </a:lnTo>
                  <a:lnTo>
                    <a:pt x="7" y="56"/>
                  </a:lnTo>
                  <a:lnTo>
                    <a:pt x="7" y="64"/>
                  </a:lnTo>
                  <a:lnTo>
                    <a:pt x="7" y="73"/>
                  </a:lnTo>
                  <a:lnTo>
                    <a:pt x="9" y="83"/>
                  </a:lnTo>
                  <a:lnTo>
                    <a:pt x="11" y="94"/>
                  </a:lnTo>
                  <a:lnTo>
                    <a:pt x="14" y="105"/>
                  </a:lnTo>
                  <a:lnTo>
                    <a:pt x="18" y="116"/>
                  </a:lnTo>
                  <a:lnTo>
                    <a:pt x="22" y="128"/>
                  </a:lnTo>
                  <a:lnTo>
                    <a:pt x="27" y="142"/>
                  </a:lnTo>
                  <a:lnTo>
                    <a:pt x="34" y="155"/>
                  </a:lnTo>
                  <a:lnTo>
                    <a:pt x="40" y="170"/>
                  </a:lnTo>
                  <a:lnTo>
                    <a:pt x="45" y="179"/>
                  </a:lnTo>
                  <a:lnTo>
                    <a:pt x="50" y="188"/>
                  </a:lnTo>
                  <a:lnTo>
                    <a:pt x="55" y="197"/>
                  </a:lnTo>
                  <a:lnTo>
                    <a:pt x="60" y="205"/>
                  </a:lnTo>
                  <a:lnTo>
                    <a:pt x="66" y="213"/>
                  </a:lnTo>
                  <a:lnTo>
                    <a:pt x="71" y="221"/>
                  </a:lnTo>
                  <a:lnTo>
                    <a:pt x="77" y="228"/>
                  </a:lnTo>
                  <a:lnTo>
                    <a:pt x="82" y="235"/>
                  </a:lnTo>
                  <a:lnTo>
                    <a:pt x="88" y="242"/>
                  </a:lnTo>
                  <a:lnTo>
                    <a:pt x="93" y="249"/>
                  </a:lnTo>
                  <a:lnTo>
                    <a:pt x="98" y="256"/>
                  </a:lnTo>
                  <a:lnTo>
                    <a:pt x="103" y="262"/>
                  </a:lnTo>
                  <a:lnTo>
                    <a:pt x="109" y="268"/>
                  </a:lnTo>
                  <a:lnTo>
                    <a:pt x="114" y="275"/>
                  </a:lnTo>
                  <a:lnTo>
                    <a:pt x="119" y="281"/>
                  </a:lnTo>
                  <a:lnTo>
                    <a:pt x="124" y="287"/>
                  </a:lnTo>
                  <a:lnTo>
                    <a:pt x="128" y="292"/>
                  </a:lnTo>
                  <a:lnTo>
                    <a:pt x="132" y="296"/>
                  </a:lnTo>
                  <a:lnTo>
                    <a:pt x="136" y="300"/>
                  </a:lnTo>
                  <a:lnTo>
                    <a:pt x="141" y="303"/>
                  </a:lnTo>
                  <a:lnTo>
                    <a:pt x="145" y="307"/>
                  </a:lnTo>
                  <a:lnTo>
                    <a:pt x="149" y="310"/>
                  </a:lnTo>
                  <a:lnTo>
                    <a:pt x="154" y="313"/>
                  </a:lnTo>
                  <a:lnTo>
                    <a:pt x="158" y="316"/>
                  </a:lnTo>
                  <a:lnTo>
                    <a:pt x="161" y="319"/>
                  </a:lnTo>
                  <a:lnTo>
                    <a:pt x="164" y="322"/>
                  </a:lnTo>
                  <a:lnTo>
                    <a:pt x="167" y="324"/>
                  </a:lnTo>
                  <a:lnTo>
                    <a:pt x="169" y="327"/>
                  </a:lnTo>
                  <a:lnTo>
                    <a:pt x="170" y="329"/>
                  </a:lnTo>
                  <a:lnTo>
                    <a:pt x="170" y="331"/>
                  </a:lnTo>
                  <a:lnTo>
                    <a:pt x="169" y="333"/>
                  </a:lnTo>
                  <a:lnTo>
                    <a:pt x="167" y="336"/>
                  </a:lnTo>
                  <a:lnTo>
                    <a:pt x="164" y="338"/>
                  </a:lnTo>
                  <a:lnTo>
                    <a:pt x="161" y="338"/>
                  </a:lnTo>
                  <a:lnTo>
                    <a:pt x="157" y="336"/>
                  </a:lnTo>
                  <a:lnTo>
                    <a:pt x="153" y="335"/>
                  </a:lnTo>
                  <a:lnTo>
                    <a:pt x="149" y="331"/>
                  </a:lnTo>
                  <a:lnTo>
                    <a:pt x="144" y="327"/>
                  </a:lnTo>
                  <a:lnTo>
                    <a:pt x="140" y="323"/>
                  </a:lnTo>
                  <a:lnTo>
                    <a:pt x="136" y="318"/>
                  </a:lnTo>
                  <a:lnTo>
                    <a:pt x="132" y="313"/>
                  </a:lnTo>
                  <a:lnTo>
                    <a:pt x="128" y="309"/>
                  </a:lnTo>
                  <a:lnTo>
                    <a:pt x="125" y="304"/>
                  </a:lnTo>
                  <a:lnTo>
                    <a:pt x="122" y="300"/>
                  </a:lnTo>
                  <a:lnTo>
                    <a:pt x="120" y="296"/>
                  </a:lnTo>
                  <a:lnTo>
                    <a:pt x="118" y="294"/>
                  </a:lnTo>
                  <a:lnTo>
                    <a:pt x="116" y="292"/>
                  </a:lnTo>
                  <a:lnTo>
                    <a:pt x="116" y="291"/>
                  </a:lnTo>
                  <a:lnTo>
                    <a:pt x="111" y="285"/>
                  </a:lnTo>
                  <a:lnTo>
                    <a:pt x="106" y="279"/>
                  </a:lnTo>
                  <a:lnTo>
                    <a:pt x="101" y="273"/>
                  </a:lnTo>
                  <a:lnTo>
                    <a:pt x="97" y="266"/>
                  </a:lnTo>
                  <a:lnTo>
                    <a:pt x="92" y="260"/>
                  </a:lnTo>
                  <a:lnTo>
                    <a:pt x="87" y="253"/>
                  </a:lnTo>
                  <a:lnTo>
                    <a:pt x="82" y="247"/>
                  </a:lnTo>
                  <a:lnTo>
                    <a:pt x="77" y="240"/>
                  </a:lnTo>
                  <a:lnTo>
                    <a:pt x="72" y="233"/>
                  </a:lnTo>
                  <a:lnTo>
                    <a:pt x="67" y="226"/>
                  </a:lnTo>
                  <a:lnTo>
                    <a:pt x="62" y="219"/>
                  </a:lnTo>
                  <a:lnTo>
                    <a:pt x="57" y="211"/>
                  </a:lnTo>
                  <a:lnTo>
                    <a:pt x="52" y="204"/>
                  </a:lnTo>
                  <a:lnTo>
                    <a:pt x="47" y="196"/>
                  </a:lnTo>
                  <a:lnTo>
                    <a:pt x="42" y="187"/>
                  </a:lnTo>
                  <a:lnTo>
                    <a:pt x="37" y="179"/>
                  </a:lnTo>
                  <a:lnTo>
                    <a:pt x="32" y="169"/>
                  </a:lnTo>
                  <a:lnTo>
                    <a:pt x="27" y="159"/>
                  </a:lnTo>
                  <a:lnTo>
                    <a:pt x="22" y="149"/>
                  </a:lnTo>
                  <a:lnTo>
                    <a:pt x="18" y="139"/>
                  </a:lnTo>
                  <a:lnTo>
                    <a:pt x="14" y="130"/>
                  </a:lnTo>
                  <a:lnTo>
                    <a:pt x="11" y="120"/>
                  </a:lnTo>
                  <a:lnTo>
                    <a:pt x="8" y="110"/>
                  </a:lnTo>
                  <a:lnTo>
                    <a:pt x="6" y="101"/>
                  </a:lnTo>
                  <a:lnTo>
                    <a:pt x="4" y="92"/>
                  </a:lnTo>
                  <a:lnTo>
                    <a:pt x="2" y="83"/>
                  </a:lnTo>
                  <a:lnTo>
                    <a:pt x="1" y="75"/>
                  </a:lnTo>
                  <a:lnTo>
                    <a:pt x="1" y="67"/>
                  </a:lnTo>
                  <a:lnTo>
                    <a:pt x="0" y="59"/>
                  </a:lnTo>
                  <a:lnTo>
                    <a:pt x="1" y="51"/>
                  </a:lnTo>
                  <a:lnTo>
                    <a:pt x="2" y="45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6"/>
                  </a:lnTo>
                  <a:lnTo>
                    <a:pt x="10" y="20"/>
                  </a:lnTo>
                  <a:lnTo>
                    <a:pt x="13" y="16"/>
                  </a:lnTo>
                  <a:lnTo>
                    <a:pt x="17" y="12"/>
                  </a:lnTo>
                  <a:lnTo>
                    <a:pt x="21" y="8"/>
                  </a:lnTo>
                  <a:lnTo>
                    <a:pt x="26" y="5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9" y="1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5" y="11"/>
                  </a:lnTo>
                  <a:lnTo>
                    <a:pt x="103" y="15"/>
                  </a:lnTo>
                  <a:lnTo>
                    <a:pt x="112" y="20"/>
                  </a:lnTo>
                  <a:lnTo>
                    <a:pt x="121" y="24"/>
                  </a:lnTo>
                  <a:lnTo>
                    <a:pt x="130" y="29"/>
                  </a:lnTo>
                  <a:lnTo>
                    <a:pt x="138" y="35"/>
                  </a:lnTo>
                  <a:lnTo>
                    <a:pt x="146" y="41"/>
                  </a:lnTo>
                  <a:lnTo>
                    <a:pt x="154" y="46"/>
                  </a:lnTo>
                  <a:lnTo>
                    <a:pt x="163" y="53"/>
                  </a:lnTo>
                  <a:lnTo>
                    <a:pt x="171" y="60"/>
                  </a:lnTo>
                  <a:lnTo>
                    <a:pt x="179" y="67"/>
                  </a:lnTo>
                  <a:lnTo>
                    <a:pt x="187" y="74"/>
                  </a:lnTo>
                  <a:lnTo>
                    <a:pt x="194" y="81"/>
                  </a:lnTo>
                  <a:lnTo>
                    <a:pt x="202" y="89"/>
                  </a:lnTo>
                  <a:lnTo>
                    <a:pt x="209" y="97"/>
                  </a:lnTo>
                  <a:lnTo>
                    <a:pt x="217" y="105"/>
                  </a:lnTo>
                  <a:lnTo>
                    <a:pt x="224" y="113"/>
                  </a:lnTo>
                  <a:lnTo>
                    <a:pt x="231" y="120"/>
                  </a:lnTo>
                  <a:lnTo>
                    <a:pt x="238" y="129"/>
                  </a:lnTo>
                  <a:lnTo>
                    <a:pt x="245" y="137"/>
                  </a:lnTo>
                  <a:lnTo>
                    <a:pt x="251" y="146"/>
                  </a:lnTo>
                  <a:lnTo>
                    <a:pt x="257" y="154"/>
                  </a:lnTo>
                  <a:lnTo>
                    <a:pt x="263" y="162"/>
                  </a:lnTo>
                  <a:lnTo>
                    <a:pt x="270" y="171"/>
                  </a:lnTo>
                  <a:lnTo>
                    <a:pt x="275" y="179"/>
                  </a:lnTo>
                  <a:lnTo>
                    <a:pt x="280" y="188"/>
                  </a:lnTo>
                  <a:lnTo>
                    <a:pt x="285" y="196"/>
                  </a:lnTo>
                  <a:lnTo>
                    <a:pt x="290" y="204"/>
                  </a:lnTo>
                  <a:lnTo>
                    <a:pt x="295" y="212"/>
                  </a:lnTo>
                  <a:lnTo>
                    <a:pt x="299" y="220"/>
                  </a:lnTo>
                  <a:lnTo>
                    <a:pt x="303" y="228"/>
                  </a:lnTo>
                  <a:lnTo>
                    <a:pt x="307" y="236"/>
                  </a:lnTo>
                  <a:lnTo>
                    <a:pt x="311" y="243"/>
                  </a:lnTo>
                  <a:lnTo>
                    <a:pt x="312" y="247"/>
                  </a:lnTo>
                  <a:lnTo>
                    <a:pt x="314" y="251"/>
                  </a:lnTo>
                  <a:lnTo>
                    <a:pt x="316" y="257"/>
                  </a:lnTo>
                  <a:lnTo>
                    <a:pt x="318" y="262"/>
                  </a:lnTo>
                  <a:lnTo>
                    <a:pt x="319" y="268"/>
                  </a:lnTo>
                  <a:lnTo>
                    <a:pt x="321" y="274"/>
                  </a:lnTo>
                  <a:lnTo>
                    <a:pt x="323" y="280"/>
                  </a:lnTo>
                  <a:lnTo>
                    <a:pt x="325" y="287"/>
                  </a:lnTo>
                  <a:lnTo>
                    <a:pt x="326" y="294"/>
                  </a:lnTo>
                  <a:lnTo>
                    <a:pt x="328" y="301"/>
                  </a:lnTo>
                  <a:lnTo>
                    <a:pt x="329" y="308"/>
                  </a:lnTo>
                  <a:lnTo>
                    <a:pt x="329" y="314"/>
                  </a:lnTo>
                  <a:lnTo>
                    <a:pt x="330" y="322"/>
                  </a:lnTo>
                  <a:lnTo>
                    <a:pt x="330" y="328"/>
                  </a:lnTo>
                  <a:lnTo>
                    <a:pt x="330" y="335"/>
                  </a:lnTo>
                  <a:lnTo>
                    <a:pt x="329" y="341"/>
                  </a:lnTo>
                  <a:lnTo>
                    <a:pt x="328" y="348"/>
                  </a:lnTo>
                  <a:lnTo>
                    <a:pt x="327" y="353"/>
                  </a:lnTo>
                  <a:lnTo>
                    <a:pt x="324" y="359"/>
                  </a:lnTo>
                  <a:lnTo>
                    <a:pt x="322" y="364"/>
                  </a:lnTo>
                  <a:lnTo>
                    <a:pt x="319" y="368"/>
                  </a:lnTo>
                  <a:lnTo>
                    <a:pt x="314" y="372"/>
                  </a:lnTo>
                  <a:lnTo>
                    <a:pt x="310" y="375"/>
                  </a:lnTo>
                  <a:lnTo>
                    <a:pt x="304" y="378"/>
                  </a:lnTo>
                  <a:lnTo>
                    <a:pt x="298" y="380"/>
                  </a:lnTo>
                  <a:lnTo>
                    <a:pt x="291" y="381"/>
                  </a:lnTo>
                  <a:lnTo>
                    <a:pt x="283" y="381"/>
                  </a:lnTo>
                  <a:lnTo>
                    <a:pt x="275" y="380"/>
                  </a:lnTo>
                  <a:lnTo>
                    <a:pt x="265" y="379"/>
                  </a:lnTo>
                  <a:lnTo>
                    <a:pt x="254" y="376"/>
                  </a:lnTo>
                  <a:lnTo>
                    <a:pt x="242" y="372"/>
                  </a:lnTo>
                  <a:lnTo>
                    <a:pt x="229" y="368"/>
                  </a:lnTo>
                  <a:lnTo>
                    <a:pt x="229" y="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6" name="Freeform 12">
              <a:extLst>
                <a:ext uri="{FF2B5EF4-FFF2-40B4-BE49-F238E27FC236}">
                  <a16:creationId xmlns:a16="http://schemas.microsoft.com/office/drawing/2014/main" id="{6075DAD6-8EE1-A44F-B17E-2BF443693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" y="79"/>
              <a:ext cx="760" cy="375"/>
            </a:xfrm>
            <a:custGeom>
              <a:avLst/>
              <a:gdLst>
                <a:gd name="T0" fmla="*/ 11 w 760"/>
                <a:gd name="T1" fmla="*/ 364 h 375"/>
                <a:gd name="T2" fmla="*/ 28 w 760"/>
                <a:gd name="T3" fmla="*/ 354 h 375"/>
                <a:gd name="T4" fmla="*/ 44 w 760"/>
                <a:gd name="T5" fmla="*/ 345 h 375"/>
                <a:gd name="T6" fmla="*/ 62 w 760"/>
                <a:gd name="T7" fmla="*/ 336 h 375"/>
                <a:gd name="T8" fmla="*/ 80 w 760"/>
                <a:gd name="T9" fmla="*/ 327 h 375"/>
                <a:gd name="T10" fmla="*/ 98 w 760"/>
                <a:gd name="T11" fmla="*/ 318 h 375"/>
                <a:gd name="T12" fmla="*/ 118 w 760"/>
                <a:gd name="T13" fmla="*/ 310 h 375"/>
                <a:gd name="T14" fmla="*/ 139 w 760"/>
                <a:gd name="T15" fmla="*/ 302 h 375"/>
                <a:gd name="T16" fmla="*/ 162 w 760"/>
                <a:gd name="T17" fmla="*/ 294 h 375"/>
                <a:gd name="T18" fmla="*/ 186 w 760"/>
                <a:gd name="T19" fmla="*/ 286 h 375"/>
                <a:gd name="T20" fmla="*/ 212 w 760"/>
                <a:gd name="T21" fmla="*/ 277 h 375"/>
                <a:gd name="T22" fmla="*/ 249 w 760"/>
                <a:gd name="T23" fmla="*/ 265 h 375"/>
                <a:gd name="T24" fmla="*/ 285 w 760"/>
                <a:gd name="T25" fmla="*/ 254 h 375"/>
                <a:gd name="T26" fmla="*/ 318 w 760"/>
                <a:gd name="T27" fmla="*/ 242 h 375"/>
                <a:gd name="T28" fmla="*/ 352 w 760"/>
                <a:gd name="T29" fmla="*/ 231 h 375"/>
                <a:gd name="T30" fmla="*/ 385 w 760"/>
                <a:gd name="T31" fmla="*/ 220 h 375"/>
                <a:gd name="T32" fmla="*/ 417 w 760"/>
                <a:gd name="T33" fmla="*/ 209 h 375"/>
                <a:gd name="T34" fmla="*/ 450 w 760"/>
                <a:gd name="T35" fmla="*/ 196 h 375"/>
                <a:gd name="T36" fmla="*/ 483 w 760"/>
                <a:gd name="T37" fmla="*/ 184 h 375"/>
                <a:gd name="T38" fmla="*/ 516 w 760"/>
                <a:gd name="T39" fmla="*/ 170 h 375"/>
                <a:gd name="T40" fmla="*/ 550 w 760"/>
                <a:gd name="T41" fmla="*/ 154 h 375"/>
                <a:gd name="T42" fmla="*/ 578 w 760"/>
                <a:gd name="T43" fmla="*/ 140 h 375"/>
                <a:gd name="T44" fmla="*/ 597 w 760"/>
                <a:gd name="T45" fmla="*/ 130 h 375"/>
                <a:gd name="T46" fmla="*/ 615 w 760"/>
                <a:gd name="T47" fmla="*/ 119 h 375"/>
                <a:gd name="T48" fmla="*/ 636 w 760"/>
                <a:gd name="T49" fmla="*/ 108 h 375"/>
                <a:gd name="T50" fmla="*/ 655 w 760"/>
                <a:gd name="T51" fmla="*/ 95 h 375"/>
                <a:gd name="T52" fmla="*/ 675 w 760"/>
                <a:gd name="T53" fmla="*/ 81 h 375"/>
                <a:gd name="T54" fmla="*/ 694 w 760"/>
                <a:gd name="T55" fmla="*/ 67 h 375"/>
                <a:gd name="T56" fmla="*/ 712 w 760"/>
                <a:gd name="T57" fmla="*/ 51 h 375"/>
                <a:gd name="T58" fmla="*/ 728 w 760"/>
                <a:gd name="T59" fmla="*/ 36 h 375"/>
                <a:gd name="T60" fmla="*/ 743 w 760"/>
                <a:gd name="T61" fmla="*/ 21 h 375"/>
                <a:gd name="T62" fmla="*/ 755 w 760"/>
                <a:gd name="T63" fmla="*/ 5 h 375"/>
                <a:gd name="T64" fmla="*/ 754 w 760"/>
                <a:gd name="T65" fmla="*/ 9 h 375"/>
                <a:gd name="T66" fmla="*/ 744 w 760"/>
                <a:gd name="T67" fmla="*/ 24 h 375"/>
                <a:gd name="T68" fmla="*/ 733 w 760"/>
                <a:gd name="T69" fmla="*/ 40 h 375"/>
                <a:gd name="T70" fmla="*/ 720 w 760"/>
                <a:gd name="T71" fmla="*/ 57 h 375"/>
                <a:gd name="T72" fmla="*/ 709 w 760"/>
                <a:gd name="T73" fmla="*/ 72 h 375"/>
                <a:gd name="T74" fmla="*/ 686 w 760"/>
                <a:gd name="T75" fmla="*/ 98 h 375"/>
                <a:gd name="T76" fmla="*/ 631 w 760"/>
                <a:gd name="T77" fmla="*/ 147 h 375"/>
                <a:gd name="T78" fmla="*/ 568 w 760"/>
                <a:gd name="T79" fmla="*/ 187 h 375"/>
                <a:gd name="T80" fmla="*/ 500 w 760"/>
                <a:gd name="T81" fmla="*/ 219 h 375"/>
                <a:gd name="T82" fmla="*/ 427 w 760"/>
                <a:gd name="T83" fmla="*/ 245 h 375"/>
                <a:gd name="T84" fmla="*/ 353 w 760"/>
                <a:gd name="T85" fmla="*/ 267 h 375"/>
                <a:gd name="T86" fmla="*/ 280 w 760"/>
                <a:gd name="T87" fmla="*/ 286 h 375"/>
                <a:gd name="T88" fmla="*/ 207 w 760"/>
                <a:gd name="T89" fmla="*/ 303 h 375"/>
                <a:gd name="T90" fmla="*/ 138 w 760"/>
                <a:gd name="T91" fmla="*/ 321 h 375"/>
                <a:gd name="T92" fmla="*/ 75 w 760"/>
                <a:gd name="T93" fmla="*/ 341 h 375"/>
                <a:gd name="T94" fmla="*/ 19 w 760"/>
                <a:gd name="T95" fmla="*/ 36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60" h="375">
                  <a:moveTo>
                    <a:pt x="0" y="372"/>
                  </a:moveTo>
                  <a:lnTo>
                    <a:pt x="6" y="368"/>
                  </a:lnTo>
                  <a:lnTo>
                    <a:pt x="11" y="364"/>
                  </a:lnTo>
                  <a:lnTo>
                    <a:pt x="17" y="361"/>
                  </a:lnTo>
                  <a:lnTo>
                    <a:pt x="23" y="357"/>
                  </a:lnTo>
                  <a:lnTo>
                    <a:pt x="28" y="354"/>
                  </a:lnTo>
                  <a:lnTo>
                    <a:pt x="34" y="351"/>
                  </a:lnTo>
                  <a:lnTo>
                    <a:pt x="39" y="348"/>
                  </a:lnTo>
                  <a:lnTo>
                    <a:pt x="44" y="345"/>
                  </a:lnTo>
                  <a:lnTo>
                    <a:pt x="51" y="342"/>
                  </a:lnTo>
                  <a:lnTo>
                    <a:pt x="56" y="338"/>
                  </a:lnTo>
                  <a:lnTo>
                    <a:pt x="62" y="336"/>
                  </a:lnTo>
                  <a:lnTo>
                    <a:pt x="68" y="333"/>
                  </a:lnTo>
                  <a:lnTo>
                    <a:pt x="74" y="330"/>
                  </a:lnTo>
                  <a:lnTo>
                    <a:pt x="80" y="327"/>
                  </a:lnTo>
                  <a:lnTo>
                    <a:pt x="86" y="324"/>
                  </a:lnTo>
                  <a:lnTo>
                    <a:pt x="92" y="321"/>
                  </a:lnTo>
                  <a:lnTo>
                    <a:pt x="98" y="318"/>
                  </a:lnTo>
                  <a:lnTo>
                    <a:pt x="105" y="316"/>
                  </a:lnTo>
                  <a:lnTo>
                    <a:pt x="112" y="313"/>
                  </a:lnTo>
                  <a:lnTo>
                    <a:pt x="118" y="310"/>
                  </a:lnTo>
                  <a:lnTo>
                    <a:pt x="125" y="307"/>
                  </a:lnTo>
                  <a:lnTo>
                    <a:pt x="132" y="305"/>
                  </a:lnTo>
                  <a:lnTo>
                    <a:pt x="139" y="302"/>
                  </a:lnTo>
                  <a:lnTo>
                    <a:pt x="147" y="299"/>
                  </a:lnTo>
                  <a:lnTo>
                    <a:pt x="154" y="296"/>
                  </a:lnTo>
                  <a:lnTo>
                    <a:pt x="162" y="294"/>
                  </a:lnTo>
                  <a:lnTo>
                    <a:pt x="169" y="291"/>
                  </a:lnTo>
                  <a:lnTo>
                    <a:pt x="177" y="288"/>
                  </a:lnTo>
                  <a:lnTo>
                    <a:pt x="186" y="286"/>
                  </a:lnTo>
                  <a:lnTo>
                    <a:pt x="194" y="283"/>
                  </a:lnTo>
                  <a:lnTo>
                    <a:pt x="202" y="280"/>
                  </a:lnTo>
                  <a:lnTo>
                    <a:pt x="212" y="277"/>
                  </a:lnTo>
                  <a:lnTo>
                    <a:pt x="224" y="273"/>
                  </a:lnTo>
                  <a:lnTo>
                    <a:pt x="236" y="269"/>
                  </a:lnTo>
                  <a:lnTo>
                    <a:pt x="249" y="265"/>
                  </a:lnTo>
                  <a:lnTo>
                    <a:pt x="261" y="261"/>
                  </a:lnTo>
                  <a:lnTo>
                    <a:pt x="273" y="258"/>
                  </a:lnTo>
                  <a:lnTo>
                    <a:pt x="285" y="254"/>
                  </a:lnTo>
                  <a:lnTo>
                    <a:pt x="296" y="250"/>
                  </a:lnTo>
                  <a:lnTo>
                    <a:pt x="307" y="246"/>
                  </a:lnTo>
                  <a:lnTo>
                    <a:pt x="318" y="242"/>
                  </a:lnTo>
                  <a:lnTo>
                    <a:pt x="330" y="239"/>
                  </a:lnTo>
                  <a:lnTo>
                    <a:pt x="341" y="235"/>
                  </a:lnTo>
                  <a:lnTo>
                    <a:pt x="352" y="231"/>
                  </a:lnTo>
                  <a:lnTo>
                    <a:pt x="364" y="228"/>
                  </a:lnTo>
                  <a:lnTo>
                    <a:pt x="374" y="224"/>
                  </a:lnTo>
                  <a:lnTo>
                    <a:pt x="385" y="220"/>
                  </a:lnTo>
                  <a:lnTo>
                    <a:pt x="396" y="217"/>
                  </a:lnTo>
                  <a:lnTo>
                    <a:pt x="407" y="212"/>
                  </a:lnTo>
                  <a:lnTo>
                    <a:pt x="417" y="209"/>
                  </a:lnTo>
                  <a:lnTo>
                    <a:pt x="429" y="204"/>
                  </a:lnTo>
                  <a:lnTo>
                    <a:pt x="439" y="201"/>
                  </a:lnTo>
                  <a:lnTo>
                    <a:pt x="450" y="196"/>
                  </a:lnTo>
                  <a:lnTo>
                    <a:pt x="461" y="192"/>
                  </a:lnTo>
                  <a:lnTo>
                    <a:pt x="472" y="188"/>
                  </a:lnTo>
                  <a:lnTo>
                    <a:pt x="483" y="184"/>
                  </a:lnTo>
                  <a:lnTo>
                    <a:pt x="494" y="179"/>
                  </a:lnTo>
                  <a:lnTo>
                    <a:pt x="505" y="174"/>
                  </a:lnTo>
                  <a:lnTo>
                    <a:pt x="516" y="170"/>
                  </a:lnTo>
                  <a:lnTo>
                    <a:pt x="527" y="165"/>
                  </a:lnTo>
                  <a:lnTo>
                    <a:pt x="538" y="159"/>
                  </a:lnTo>
                  <a:lnTo>
                    <a:pt x="550" y="154"/>
                  </a:lnTo>
                  <a:lnTo>
                    <a:pt x="561" y="149"/>
                  </a:lnTo>
                  <a:lnTo>
                    <a:pt x="572" y="143"/>
                  </a:lnTo>
                  <a:lnTo>
                    <a:pt x="578" y="140"/>
                  </a:lnTo>
                  <a:lnTo>
                    <a:pt x="584" y="137"/>
                  </a:lnTo>
                  <a:lnTo>
                    <a:pt x="590" y="134"/>
                  </a:lnTo>
                  <a:lnTo>
                    <a:pt x="597" y="130"/>
                  </a:lnTo>
                  <a:lnTo>
                    <a:pt x="603" y="127"/>
                  </a:lnTo>
                  <a:lnTo>
                    <a:pt x="609" y="123"/>
                  </a:lnTo>
                  <a:lnTo>
                    <a:pt x="615" y="119"/>
                  </a:lnTo>
                  <a:lnTo>
                    <a:pt x="622" y="116"/>
                  </a:lnTo>
                  <a:lnTo>
                    <a:pt x="629" y="112"/>
                  </a:lnTo>
                  <a:lnTo>
                    <a:pt x="636" y="108"/>
                  </a:lnTo>
                  <a:lnTo>
                    <a:pt x="642" y="103"/>
                  </a:lnTo>
                  <a:lnTo>
                    <a:pt x="649" y="99"/>
                  </a:lnTo>
                  <a:lnTo>
                    <a:pt x="655" y="95"/>
                  </a:lnTo>
                  <a:lnTo>
                    <a:pt x="662" y="90"/>
                  </a:lnTo>
                  <a:lnTo>
                    <a:pt x="668" y="86"/>
                  </a:lnTo>
                  <a:lnTo>
                    <a:pt x="675" y="81"/>
                  </a:lnTo>
                  <a:lnTo>
                    <a:pt x="681" y="77"/>
                  </a:lnTo>
                  <a:lnTo>
                    <a:pt x="688" y="72"/>
                  </a:lnTo>
                  <a:lnTo>
                    <a:pt x="694" y="67"/>
                  </a:lnTo>
                  <a:lnTo>
                    <a:pt x="700" y="62"/>
                  </a:lnTo>
                  <a:lnTo>
                    <a:pt x="706" y="57"/>
                  </a:lnTo>
                  <a:lnTo>
                    <a:pt x="712" y="51"/>
                  </a:lnTo>
                  <a:lnTo>
                    <a:pt x="718" y="47"/>
                  </a:lnTo>
                  <a:lnTo>
                    <a:pt x="723" y="42"/>
                  </a:lnTo>
                  <a:lnTo>
                    <a:pt x="728" y="36"/>
                  </a:lnTo>
                  <a:lnTo>
                    <a:pt x="733" y="31"/>
                  </a:lnTo>
                  <a:lnTo>
                    <a:pt x="738" y="26"/>
                  </a:lnTo>
                  <a:lnTo>
                    <a:pt x="743" y="21"/>
                  </a:lnTo>
                  <a:lnTo>
                    <a:pt x="748" y="15"/>
                  </a:lnTo>
                  <a:lnTo>
                    <a:pt x="751" y="10"/>
                  </a:lnTo>
                  <a:lnTo>
                    <a:pt x="755" y="5"/>
                  </a:lnTo>
                  <a:lnTo>
                    <a:pt x="759" y="0"/>
                  </a:lnTo>
                  <a:lnTo>
                    <a:pt x="756" y="4"/>
                  </a:lnTo>
                  <a:lnTo>
                    <a:pt x="754" y="9"/>
                  </a:lnTo>
                  <a:lnTo>
                    <a:pt x="751" y="13"/>
                  </a:lnTo>
                  <a:lnTo>
                    <a:pt x="748" y="18"/>
                  </a:lnTo>
                  <a:lnTo>
                    <a:pt x="744" y="24"/>
                  </a:lnTo>
                  <a:lnTo>
                    <a:pt x="740" y="29"/>
                  </a:lnTo>
                  <a:lnTo>
                    <a:pt x="736" y="35"/>
                  </a:lnTo>
                  <a:lnTo>
                    <a:pt x="733" y="40"/>
                  </a:lnTo>
                  <a:lnTo>
                    <a:pt x="728" y="46"/>
                  </a:lnTo>
                  <a:lnTo>
                    <a:pt x="724" y="51"/>
                  </a:lnTo>
                  <a:lnTo>
                    <a:pt x="720" y="57"/>
                  </a:lnTo>
                  <a:lnTo>
                    <a:pt x="716" y="62"/>
                  </a:lnTo>
                  <a:lnTo>
                    <a:pt x="712" y="67"/>
                  </a:lnTo>
                  <a:lnTo>
                    <a:pt x="709" y="72"/>
                  </a:lnTo>
                  <a:lnTo>
                    <a:pt x="705" y="75"/>
                  </a:lnTo>
                  <a:lnTo>
                    <a:pt x="703" y="79"/>
                  </a:lnTo>
                  <a:lnTo>
                    <a:pt x="686" y="98"/>
                  </a:lnTo>
                  <a:lnTo>
                    <a:pt x="669" y="115"/>
                  </a:lnTo>
                  <a:lnTo>
                    <a:pt x="650" y="132"/>
                  </a:lnTo>
                  <a:lnTo>
                    <a:pt x="631" y="147"/>
                  </a:lnTo>
                  <a:lnTo>
                    <a:pt x="610" y="162"/>
                  </a:lnTo>
                  <a:lnTo>
                    <a:pt x="590" y="174"/>
                  </a:lnTo>
                  <a:lnTo>
                    <a:pt x="568" y="187"/>
                  </a:lnTo>
                  <a:lnTo>
                    <a:pt x="546" y="198"/>
                  </a:lnTo>
                  <a:lnTo>
                    <a:pt x="523" y="209"/>
                  </a:lnTo>
                  <a:lnTo>
                    <a:pt x="500" y="219"/>
                  </a:lnTo>
                  <a:lnTo>
                    <a:pt x="476" y="228"/>
                  </a:lnTo>
                  <a:lnTo>
                    <a:pt x="452" y="237"/>
                  </a:lnTo>
                  <a:lnTo>
                    <a:pt x="427" y="245"/>
                  </a:lnTo>
                  <a:lnTo>
                    <a:pt x="403" y="253"/>
                  </a:lnTo>
                  <a:lnTo>
                    <a:pt x="378" y="260"/>
                  </a:lnTo>
                  <a:lnTo>
                    <a:pt x="353" y="267"/>
                  </a:lnTo>
                  <a:lnTo>
                    <a:pt x="328" y="274"/>
                  </a:lnTo>
                  <a:lnTo>
                    <a:pt x="304" y="280"/>
                  </a:lnTo>
                  <a:lnTo>
                    <a:pt x="280" y="286"/>
                  </a:lnTo>
                  <a:lnTo>
                    <a:pt x="255" y="291"/>
                  </a:lnTo>
                  <a:lnTo>
                    <a:pt x="231" y="297"/>
                  </a:lnTo>
                  <a:lnTo>
                    <a:pt x="207" y="303"/>
                  </a:lnTo>
                  <a:lnTo>
                    <a:pt x="184" y="309"/>
                  </a:lnTo>
                  <a:lnTo>
                    <a:pt x="160" y="315"/>
                  </a:lnTo>
                  <a:lnTo>
                    <a:pt x="138" y="321"/>
                  </a:lnTo>
                  <a:lnTo>
                    <a:pt x="116" y="327"/>
                  </a:lnTo>
                  <a:lnTo>
                    <a:pt x="95" y="334"/>
                  </a:lnTo>
                  <a:lnTo>
                    <a:pt x="75" y="341"/>
                  </a:lnTo>
                  <a:lnTo>
                    <a:pt x="55" y="348"/>
                  </a:lnTo>
                  <a:lnTo>
                    <a:pt x="37" y="356"/>
                  </a:lnTo>
                  <a:lnTo>
                    <a:pt x="19" y="365"/>
                  </a:lnTo>
                  <a:lnTo>
                    <a:pt x="3" y="374"/>
                  </a:lnTo>
                  <a:lnTo>
                    <a:pt x="0" y="372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7" name="Freeform 13">
              <a:extLst>
                <a:ext uri="{FF2B5EF4-FFF2-40B4-BE49-F238E27FC236}">
                  <a16:creationId xmlns:a16="http://schemas.microsoft.com/office/drawing/2014/main" id="{1C8CD5E2-33E1-844B-B6E5-A7AA36901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" y="75"/>
              <a:ext cx="2" cy="2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0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0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8" name="Freeform 14">
              <a:extLst>
                <a:ext uri="{FF2B5EF4-FFF2-40B4-BE49-F238E27FC236}">
                  <a16:creationId xmlns:a16="http://schemas.microsoft.com/office/drawing/2014/main" id="{104E194C-6411-CD40-8B72-77B613C9C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113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4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0 w 5"/>
                <a:gd name="T13" fmla="*/ 4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0 w 5"/>
                <a:gd name="T21" fmla="*/ 0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0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9" name="Freeform 15">
              <a:extLst>
                <a:ext uri="{FF2B5EF4-FFF2-40B4-BE49-F238E27FC236}">
                  <a16:creationId xmlns:a16="http://schemas.microsoft.com/office/drawing/2014/main" id="{B954E011-0718-9143-B27E-3B30EF485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" y="174"/>
              <a:ext cx="7" cy="5"/>
            </a:xfrm>
            <a:custGeom>
              <a:avLst/>
              <a:gdLst>
                <a:gd name="T0" fmla="*/ 6 w 7"/>
                <a:gd name="T1" fmla="*/ 2 h 5"/>
                <a:gd name="T2" fmla="*/ 5 w 7"/>
                <a:gd name="T3" fmla="*/ 3 h 5"/>
                <a:gd name="T4" fmla="*/ 5 w 7"/>
                <a:gd name="T5" fmla="*/ 4 h 5"/>
                <a:gd name="T6" fmla="*/ 4 w 7"/>
                <a:gd name="T7" fmla="*/ 4 h 5"/>
                <a:gd name="T8" fmla="*/ 3 w 7"/>
                <a:gd name="T9" fmla="*/ 4 h 5"/>
                <a:gd name="T10" fmla="*/ 1 w 7"/>
                <a:gd name="T11" fmla="*/ 4 h 5"/>
                <a:gd name="T12" fmla="*/ 1 w 7"/>
                <a:gd name="T13" fmla="*/ 4 h 5"/>
                <a:gd name="T14" fmla="*/ 0 w 7"/>
                <a:gd name="T15" fmla="*/ 3 h 5"/>
                <a:gd name="T16" fmla="*/ 0 w 7"/>
                <a:gd name="T17" fmla="*/ 2 h 5"/>
                <a:gd name="T18" fmla="*/ 0 w 7"/>
                <a:gd name="T19" fmla="*/ 1 h 5"/>
                <a:gd name="T20" fmla="*/ 1 w 7"/>
                <a:gd name="T21" fmla="*/ 1 h 5"/>
                <a:gd name="T22" fmla="*/ 1 w 7"/>
                <a:gd name="T23" fmla="*/ 0 h 5"/>
                <a:gd name="T24" fmla="*/ 3 w 7"/>
                <a:gd name="T25" fmla="*/ 0 h 5"/>
                <a:gd name="T26" fmla="*/ 4 w 7"/>
                <a:gd name="T27" fmla="*/ 0 h 5"/>
                <a:gd name="T28" fmla="*/ 5 w 7"/>
                <a:gd name="T29" fmla="*/ 1 h 5"/>
                <a:gd name="T30" fmla="*/ 5 w 7"/>
                <a:gd name="T31" fmla="*/ 1 h 5"/>
                <a:gd name="T32" fmla="*/ 6 w 7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0" name="Freeform 16">
              <a:extLst>
                <a:ext uri="{FF2B5EF4-FFF2-40B4-BE49-F238E27FC236}">
                  <a16:creationId xmlns:a16="http://schemas.microsoft.com/office/drawing/2014/main" id="{3FC332B8-EBDD-4446-B685-BB2DBC58B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135"/>
              <a:ext cx="4" cy="4"/>
            </a:xfrm>
            <a:custGeom>
              <a:avLst/>
              <a:gdLst>
                <a:gd name="T0" fmla="*/ 3 w 4"/>
                <a:gd name="T1" fmla="*/ 2 h 4"/>
                <a:gd name="T2" fmla="*/ 3 w 4"/>
                <a:gd name="T3" fmla="*/ 2 h 4"/>
                <a:gd name="T4" fmla="*/ 3 w 4"/>
                <a:gd name="T5" fmla="*/ 2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0 w 4"/>
                <a:gd name="T13" fmla="*/ 2 h 4"/>
                <a:gd name="T14" fmla="*/ 0 w 4"/>
                <a:gd name="T15" fmla="*/ 2 h 4"/>
                <a:gd name="T16" fmla="*/ 0 w 4"/>
                <a:gd name="T17" fmla="*/ 2 h 4"/>
                <a:gd name="T18" fmla="*/ 0 w 4"/>
                <a:gd name="T19" fmla="*/ 1 h 4"/>
                <a:gd name="T20" fmla="*/ 0 w 4"/>
                <a:gd name="T21" fmla="*/ 1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1 h 4"/>
                <a:gd name="T30" fmla="*/ 3 w 4"/>
                <a:gd name="T31" fmla="*/ 1 h 4"/>
                <a:gd name="T32" fmla="*/ 3 w 4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1" name="Freeform 17">
              <a:extLst>
                <a:ext uri="{FF2B5EF4-FFF2-40B4-BE49-F238E27FC236}">
                  <a16:creationId xmlns:a16="http://schemas.microsoft.com/office/drawing/2014/main" id="{C6EBEF3E-9E81-FD4E-B96A-65ACE2AF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" y="150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0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2" name="Freeform 18">
              <a:extLst>
                <a:ext uri="{FF2B5EF4-FFF2-40B4-BE49-F238E27FC236}">
                  <a16:creationId xmlns:a16="http://schemas.microsoft.com/office/drawing/2014/main" id="{6B11BB0A-1462-9149-BD8A-532141ED1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107"/>
              <a:ext cx="4" cy="5"/>
            </a:xfrm>
            <a:custGeom>
              <a:avLst/>
              <a:gdLst>
                <a:gd name="T0" fmla="*/ 3 w 4"/>
                <a:gd name="T1" fmla="*/ 2 h 5"/>
                <a:gd name="T2" fmla="*/ 3 w 4"/>
                <a:gd name="T3" fmla="*/ 3 h 5"/>
                <a:gd name="T4" fmla="*/ 2 w 4"/>
                <a:gd name="T5" fmla="*/ 4 h 5"/>
                <a:gd name="T6" fmla="*/ 2 w 4"/>
                <a:gd name="T7" fmla="*/ 4 h 5"/>
                <a:gd name="T8" fmla="*/ 2 w 4"/>
                <a:gd name="T9" fmla="*/ 4 h 5"/>
                <a:gd name="T10" fmla="*/ 1 w 4"/>
                <a:gd name="T11" fmla="*/ 4 h 5"/>
                <a:gd name="T12" fmla="*/ 0 w 4"/>
                <a:gd name="T13" fmla="*/ 4 h 5"/>
                <a:gd name="T14" fmla="*/ 0 w 4"/>
                <a:gd name="T15" fmla="*/ 3 h 5"/>
                <a:gd name="T16" fmla="*/ 0 w 4"/>
                <a:gd name="T17" fmla="*/ 2 h 5"/>
                <a:gd name="T18" fmla="*/ 0 w 4"/>
                <a:gd name="T19" fmla="*/ 1 h 5"/>
                <a:gd name="T20" fmla="*/ 0 w 4"/>
                <a:gd name="T21" fmla="*/ 0 h 5"/>
                <a:gd name="T22" fmla="*/ 1 w 4"/>
                <a:gd name="T23" fmla="*/ 0 h 5"/>
                <a:gd name="T24" fmla="*/ 2 w 4"/>
                <a:gd name="T25" fmla="*/ 0 h 5"/>
                <a:gd name="T26" fmla="*/ 2 w 4"/>
                <a:gd name="T27" fmla="*/ 0 h 5"/>
                <a:gd name="T28" fmla="*/ 2 w 4"/>
                <a:gd name="T29" fmla="*/ 0 h 5"/>
                <a:gd name="T30" fmla="*/ 3 w 4"/>
                <a:gd name="T31" fmla="*/ 1 h 5"/>
                <a:gd name="T32" fmla="*/ 3 w 4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5">
                  <a:moveTo>
                    <a:pt x="3" y="2"/>
                  </a:move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3" name="Freeform 19">
              <a:extLst>
                <a:ext uri="{FF2B5EF4-FFF2-40B4-BE49-F238E27FC236}">
                  <a16:creationId xmlns:a16="http://schemas.microsoft.com/office/drawing/2014/main" id="{7B20A316-EB77-1B44-B83C-EDE4A63BB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" y="135"/>
              <a:ext cx="3" cy="3"/>
            </a:xfrm>
            <a:custGeom>
              <a:avLst/>
              <a:gdLst>
                <a:gd name="T0" fmla="*/ 2 w 3"/>
                <a:gd name="T1" fmla="*/ 1 h 3"/>
                <a:gd name="T2" fmla="*/ 2 w 3"/>
                <a:gd name="T3" fmla="*/ 1 h 3"/>
                <a:gd name="T4" fmla="*/ 2 w 3"/>
                <a:gd name="T5" fmla="*/ 2 h 3"/>
                <a:gd name="T6" fmla="*/ 1 w 3"/>
                <a:gd name="T7" fmla="*/ 2 h 3"/>
                <a:gd name="T8" fmla="*/ 1 w 3"/>
                <a:gd name="T9" fmla="*/ 2 h 3"/>
                <a:gd name="T10" fmla="*/ 1 w 3"/>
                <a:gd name="T11" fmla="*/ 2 h 3"/>
                <a:gd name="T12" fmla="*/ 0 w 3"/>
                <a:gd name="T13" fmla="*/ 2 h 3"/>
                <a:gd name="T14" fmla="*/ 0 w 3"/>
                <a:gd name="T15" fmla="*/ 1 h 3"/>
                <a:gd name="T16" fmla="*/ 0 w 3"/>
                <a:gd name="T17" fmla="*/ 1 h 3"/>
                <a:gd name="T18" fmla="*/ 0 w 3"/>
                <a:gd name="T19" fmla="*/ 1 h 3"/>
                <a:gd name="T20" fmla="*/ 0 w 3"/>
                <a:gd name="T21" fmla="*/ 0 h 3"/>
                <a:gd name="T22" fmla="*/ 1 w 3"/>
                <a:gd name="T23" fmla="*/ 0 h 3"/>
                <a:gd name="T24" fmla="*/ 1 w 3"/>
                <a:gd name="T25" fmla="*/ 0 h 3"/>
                <a:gd name="T26" fmla="*/ 1 w 3"/>
                <a:gd name="T27" fmla="*/ 0 h 3"/>
                <a:gd name="T28" fmla="*/ 2 w 3"/>
                <a:gd name="T29" fmla="*/ 0 h 3"/>
                <a:gd name="T30" fmla="*/ 2 w 3"/>
                <a:gd name="T31" fmla="*/ 1 h 3"/>
                <a:gd name="T32" fmla="*/ 2 w 3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4" name="Freeform 20">
              <a:extLst>
                <a:ext uri="{FF2B5EF4-FFF2-40B4-BE49-F238E27FC236}">
                  <a16:creationId xmlns:a16="http://schemas.microsoft.com/office/drawing/2014/main" id="{7ACD1A63-38B5-C642-8FEA-C4B52DC48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" y="140"/>
              <a:ext cx="2" cy="2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5" name="Freeform 21">
              <a:extLst>
                <a:ext uri="{FF2B5EF4-FFF2-40B4-BE49-F238E27FC236}">
                  <a16:creationId xmlns:a16="http://schemas.microsoft.com/office/drawing/2014/main" id="{062C1997-D752-EE44-85D6-5CDBDCB8B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144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6" name="Freeform 22">
              <a:extLst>
                <a:ext uri="{FF2B5EF4-FFF2-40B4-BE49-F238E27FC236}">
                  <a16:creationId xmlns:a16="http://schemas.microsoft.com/office/drawing/2014/main" id="{6F4FE601-22BF-AA47-8DBE-C81EEF4CD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" y="153"/>
              <a:ext cx="3" cy="4"/>
            </a:xfrm>
            <a:custGeom>
              <a:avLst/>
              <a:gdLst>
                <a:gd name="T0" fmla="*/ 2 w 3"/>
                <a:gd name="T1" fmla="*/ 1 h 4"/>
                <a:gd name="T2" fmla="*/ 2 w 3"/>
                <a:gd name="T3" fmla="*/ 2 h 4"/>
                <a:gd name="T4" fmla="*/ 2 w 3"/>
                <a:gd name="T5" fmla="*/ 3 h 4"/>
                <a:gd name="T6" fmla="*/ 2 w 3"/>
                <a:gd name="T7" fmla="*/ 3 h 4"/>
                <a:gd name="T8" fmla="*/ 1 w 3"/>
                <a:gd name="T9" fmla="*/ 3 h 4"/>
                <a:gd name="T10" fmla="*/ 1 w 3"/>
                <a:gd name="T11" fmla="*/ 3 h 4"/>
                <a:gd name="T12" fmla="*/ 0 w 3"/>
                <a:gd name="T13" fmla="*/ 3 h 4"/>
                <a:gd name="T14" fmla="*/ 0 w 3"/>
                <a:gd name="T15" fmla="*/ 2 h 4"/>
                <a:gd name="T16" fmla="*/ 0 w 3"/>
                <a:gd name="T17" fmla="*/ 1 h 4"/>
                <a:gd name="T18" fmla="*/ 0 w 3"/>
                <a:gd name="T19" fmla="*/ 1 h 4"/>
                <a:gd name="T20" fmla="*/ 0 w 3"/>
                <a:gd name="T21" fmla="*/ 0 h 4"/>
                <a:gd name="T22" fmla="*/ 1 w 3"/>
                <a:gd name="T23" fmla="*/ 0 h 4"/>
                <a:gd name="T24" fmla="*/ 1 w 3"/>
                <a:gd name="T25" fmla="*/ 0 h 4"/>
                <a:gd name="T26" fmla="*/ 2 w 3"/>
                <a:gd name="T27" fmla="*/ 0 h 4"/>
                <a:gd name="T28" fmla="*/ 2 w 3"/>
                <a:gd name="T29" fmla="*/ 0 h 4"/>
                <a:gd name="T30" fmla="*/ 2 w 3"/>
                <a:gd name="T31" fmla="*/ 1 h 4"/>
                <a:gd name="T32" fmla="*/ 2 w 3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7" name="Freeform 23">
              <a:extLst>
                <a:ext uri="{FF2B5EF4-FFF2-40B4-BE49-F238E27FC236}">
                  <a16:creationId xmlns:a16="http://schemas.microsoft.com/office/drawing/2014/main" id="{E6D2C7F1-32E6-BB4F-8722-7E5990F2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" y="198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8" name="Freeform 24">
              <a:extLst>
                <a:ext uri="{FF2B5EF4-FFF2-40B4-BE49-F238E27FC236}">
                  <a16:creationId xmlns:a16="http://schemas.microsoft.com/office/drawing/2014/main" id="{40CC2647-9795-2B40-A974-57C13FBBF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" y="209"/>
              <a:ext cx="2" cy="3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2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0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0 h 3"/>
                <a:gd name="T30" fmla="*/ 1 w 2"/>
                <a:gd name="T31" fmla="*/ 1 h 3"/>
                <a:gd name="T32" fmla="*/ 1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9" name="Freeform 25">
              <a:extLst>
                <a:ext uri="{FF2B5EF4-FFF2-40B4-BE49-F238E27FC236}">
                  <a16:creationId xmlns:a16="http://schemas.microsoft.com/office/drawing/2014/main" id="{A22C3FD8-7A52-C641-A342-7FAE60AF9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425"/>
              <a:ext cx="2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0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0" name="Freeform 26">
              <a:extLst>
                <a:ext uri="{FF2B5EF4-FFF2-40B4-BE49-F238E27FC236}">
                  <a16:creationId xmlns:a16="http://schemas.microsoft.com/office/drawing/2014/main" id="{30AED404-0AEB-3A4E-917C-168DC6902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484"/>
              <a:ext cx="5" cy="2"/>
            </a:xfrm>
            <a:custGeom>
              <a:avLst/>
              <a:gdLst>
                <a:gd name="T0" fmla="*/ 4 w 5"/>
                <a:gd name="T1" fmla="*/ 1 h 2"/>
                <a:gd name="T2" fmla="*/ 4 w 5"/>
                <a:gd name="T3" fmla="*/ 1 h 2"/>
                <a:gd name="T4" fmla="*/ 4 w 5"/>
                <a:gd name="T5" fmla="*/ 1 h 2"/>
                <a:gd name="T6" fmla="*/ 3 w 5"/>
                <a:gd name="T7" fmla="*/ 1 h 2"/>
                <a:gd name="T8" fmla="*/ 2 w 5"/>
                <a:gd name="T9" fmla="*/ 1 h 2"/>
                <a:gd name="T10" fmla="*/ 1 w 5"/>
                <a:gd name="T11" fmla="*/ 1 h 2"/>
                <a:gd name="T12" fmla="*/ 1 w 5"/>
                <a:gd name="T13" fmla="*/ 1 h 2"/>
                <a:gd name="T14" fmla="*/ 0 w 5"/>
                <a:gd name="T15" fmla="*/ 1 h 2"/>
                <a:gd name="T16" fmla="*/ 0 w 5"/>
                <a:gd name="T17" fmla="*/ 1 h 2"/>
                <a:gd name="T18" fmla="*/ 0 w 5"/>
                <a:gd name="T19" fmla="*/ 0 h 2"/>
                <a:gd name="T20" fmla="*/ 1 w 5"/>
                <a:gd name="T21" fmla="*/ 0 h 2"/>
                <a:gd name="T22" fmla="*/ 1 w 5"/>
                <a:gd name="T23" fmla="*/ 0 h 2"/>
                <a:gd name="T24" fmla="*/ 2 w 5"/>
                <a:gd name="T25" fmla="*/ 0 h 2"/>
                <a:gd name="T26" fmla="*/ 3 w 5"/>
                <a:gd name="T27" fmla="*/ 0 h 2"/>
                <a:gd name="T28" fmla="*/ 4 w 5"/>
                <a:gd name="T29" fmla="*/ 0 h 2"/>
                <a:gd name="T30" fmla="*/ 4 w 5"/>
                <a:gd name="T31" fmla="*/ 0 h 2"/>
                <a:gd name="T32" fmla="*/ 4 w 5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1" name="Freeform 27">
              <a:extLst>
                <a:ext uri="{FF2B5EF4-FFF2-40B4-BE49-F238E27FC236}">
                  <a16:creationId xmlns:a16="http://schemas.microsoft.com/office/drawing/2014/main" id="{62ECDAF3-554D-2F40-98CB-5A3FCCA1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" y="515"/>
              <a:ext cx="2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2" name="Freeform 28">
              <a:extLst>
                <a:ext uri="{FF2B5EF4-FFF2-40B4-BE49-F238E27FC236}">
                  <a16:creationId xmlns:a16="http://schemas.microsoft.com/office/drawing/2014/main" id="{242CCD81-929D-2A49-8E38-6F0ECA797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" y="527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2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1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1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2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3" name="Freeform 29">
              <a:extLst>
                <a:ext uri="{FF2B5EF4-FFF2-40B4-BE49-F238E27FC236}">
                  <a16:creationId xmlns:a16="http://schemas.microsoft.com/office/drawing/2014/main" id="{8DF1253C-9EE9-D44D-9347-DC8A609E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" y="499"/>
              <a:ext cx="2" cy="4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2 h 4"/>
                <a:gd name="T4" fmla="*/ 1 w 2"/>
                <a:gd name="T5" fmla="*/ 2 h 4"/>
                <a:gd name="T6" fmla="*/ 1 w 2"/>
                <a:gd name="T7" fmla="*/ 3 h 4"/>
                <a:gd name="T8" fmla="*/ 0 w 2"/>
                <a:gd name="T9" fmla="*/ 3 h 4"/>
                <a:gd name="T10" fmla="*/ 0 w 2"/>
                <a:gd name="T11" fmla="*/ 3 h 4"/>
                <a:gd name="T12" fmla="*/ 0 w 2"/>
                <a:gd name="T13" fmla="*/ 2 h 4"/>
                <a:gd name="T14" fmla="*/ 0 w 2"/>
                <a:gd name="T15" fmla="*/ 2 h 4"/>
                <a:gd name="T16" fmla="*/ 0 w 2"/>
                <a:gd name="T17" fmla="*/ 1 h 4"/>
                <a:gd name="T18" fmla="*/ 0 w 2"/>
                <a:gd name="T19" fmla="*/ 1 h 4"/>
                <a:gd name="T20" fmla="*/ 0 w 2"/>
                <a:gd name="T21" fmla="*/ 0 h 4"/>
                <a:gd name="T22" fmla="*/ 0 w 2"/>
                <a:gd name="T23" fmla="*/ 0 h 4"/>
                <a:gd name="T24" fmla="*/ 0 w 2"/>
                <a:gd name="T25" fmla="*/ 0 h 4"/>
                <a:gd name="T26" fmla="*/ 1 w 2"/>
                <a:gd name="T27" fmla="*/ 0 h 4"/>
                <a:gd name="T28" fmla="*/ 1 w 2"/>
                <a:gd name="T29" fmla="*/ 0 h 4"/>
                <a:gd name="T30" fmla="*/ 1 w 2"/>
                <a:gd name="T31" fmla="*/ 1 h 4"/>
                <a:gd name="T32" fmla="*/ 1 w 2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4" name="Freeform 30">
              <a:extLst>
                <a:ext uri="{FF2B5EF4-FFF2-40B4-BE49-F238E27FC236}">
                  <a16:creationId xmlns:a16="http://schemas.microsoft.com/office/drawing/2014/main" id="{B43310DA-5D5C-0045-8D7F-3A3226D4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" y="516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0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5" name="Freeform 31">
              <a:extLst>
                <a:ext uri="{FF2B5EF4-FFF2-40B4-BE49-F238E27FC236}">
                  <a16:creationId xmlns:a16="http://schemas.microsoft.com/office/drawing/2014/main" id="{465A9460-38DC-DF42-AC5C-0676469C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" y="503"/>
              <a:ext cx="4" cy="1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2 w 4"/>
                <a:gd name="T5" fmla="*/ 0 h 1"/>
                <a:gd name="T6" fmla="*/ 2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0 w 4"/>
                <a:gd name="T17" fmla="*/ 0 h 1"/>
                <a:gd name="T18" fmla="*/ 0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2 w 4"/>
                <a:gd name="T27" fmla="*/ 0 h 1"/>
                <a:gd name="T28" fmla="*/ 2 w 4"/>
                <a:gd name="T29" fmla="*/ 0 h 1"/>
                <a:gd name="T30" fmla="*/ 3 w 4"/>
                <a:gd name="T31" fmla="*/ 0 h 1"/>
                <a:gd name="T32" fmla="*/ 3 w 4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6" name="Freeform 32">
              <a:extLst>
                <a:ext uri="{FF2B5EF4-FFF2-40B4-BE49-F238E27FC236}">
                  <a16:creationId xmlns:a16="http://schemas.microsoft.com/office/drawing/2014/main" id="{8753BE85-E2DF-B949-85B8-EBF0A4025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" y="550"/>
              <a:ext cx="1" cy="2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1 h 2"/>
                <a:gd name="T14" fmla="*/ 0 w 1"/>
                <a:gd name="T15" fmla="*/ 1 h 2"/>
                <a:gd name="T16" fmla="*/ 0 w 1"/>
                <a:gd name="T17" fmla="*/ 1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0 h 2"/>
                <a:gd name="T28" fmla="*/ 0 w 1"/>
                <a:gd name="T29" fmla="*/ 0 h 2"/>
                <a:gd name="T30" fmla="*/ 0 w 1"/>
                <a:gd name="T31" fmla="*/ 0 h 2"/>
                <a:gd name="T32" fmla="*/ 0 w 1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7" name="Freeform 33">
              <a:extLst>
                <a:ext uri="{FF2B5EF4-FFF2-40B4-BE49-F238E27FC236}">
                  <a16:creationId xmlns:a16="http://schemas.microsoft.com/office/drawing/2014/main" id="{18D9E58C-7A98-0140-8DD7-7D382F192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" y="527"/>
              <a:ext cx="4" cy="4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2 h 4"/>
                <a:gd name="T4" fmla="*/ 3 w 4"/>
                <a:gd name="T5" fmla="*/ 2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1 w 4"/>
                <a:gd name="T13" fmla="*/ 2 h 4"/>
                <a:gd name="T14" fmla="*/ 0 w 4"/>
                <a:gd name="T15" fmla="*/ 2 h 4"/>
                <a:gd name="T16" fmla="*/ 0 w 4"/>
                <a:gd name="T17" fmla="*/ 1 h 4"/>
                <a:gd name="T18" fmla="*/ 0 w 4"/>
                <a:gd name="T19" fmla="*/ 1 h 4"/>
                <a:gd name="T20" fmla="*/ 1 w 4"/>
                <a:gd name="T21" fmla="*/ 0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0 h 4"/>
                <a:gd name="T30" fmla="*/ 3 w 4"/>
                <a:gd name="T31" fmla="*/ 1 h 4"/>
                <a:gd name="T32" fmla="*/ 3 w 4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8" name="Freeform 34">
              <a:extLst>
                <a:ext uri="{FF2B5EF4-FFF2-40B4-BE49-F238E27FC236}">
                  <a16:creationId xmlns:a16="http://schemas.microsoft.com/office/drawing/2014/main" id="{2C1CC564-5B2B-0645-91C3-64B6B93F0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" y="559"/>
              <a:ext cx="3" cy="2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1 h 2"/>
                <a:gd name="T4" fmla="*/ 2 w 3"/>
                <a:gd name="T5" fmla="*/ 1 h 2"/>
                <a:gd name="T6" fmla="*/ 2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0 w 3"/>
                <a:gd name="T13" fmla="*/ 1 h 2"/>
                <a:gd name="T14" fmla="*/ 0 w 3"/>
                <a:gd name="T15" fmla="*/ 1 h 2"/>
                <a:gd name="T16" fmla="*/ 0 w 3"/>
                <a:gd name="T17" fmla="*/ 1 h 2"/>
                <a:gd name="T18" fmla="*/ 0 w 3"/>
                <a:gd name="T19" fmla="*/ 0 h 2"/>
                <a:gd name="T20" fmla="*/ 0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2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9" name="Freeform 35">
              <a:extLst>
                <a:ext uri="{FF2B5EF4-FFF2-40B4-BE49-F238E27FC236}">
                  <a16:creationId xmlns:a16="http://schemas.microsoft.com/office/drawing/2014/main" id="{E8E4C7C7-E32B-1B47-9141-1ADFFCF3B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529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0" name="Freeform 36">
              <a:extLst>
                <a:ext uri="{FF2B5EF4-FFF2-40B4-BE49-F238E27FC236}">
                  <a16:creationId xmlns:a16="http://schemas.microsoft.com/office/drawing/2014/main" id="{72FDBD0F-E997-DA46-9DE9-43F7D8A49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549"/>
              <a:ext cx="2" cy="3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1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1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0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0 h 3"/>
                <a:gd name="T30" fmla="*/ 1 w 2"/>
                <a:gd name="T31" fmla="*/ 1 h 3"/>
                <a:gd name="T32" fmla="*/ 1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1" name="Freeform 37">
              <a:extLst>
                <a:ext uri="{FF2B5EF4-FFF2-40B4-BE49-F238E27FC236}">
                  <a16:creationId xmlns:a16="http://schemas.microsoft.com/office/drawing/2014/main" id="{C9919A78-67B0-0E41-8913-5CFDE0B46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581"/>
              <a:ext cx="2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2" name="Freeform 38">
              <a:extLst>
                <a:ext uri="{FF2B5EF4-FFF2-40B4-BE49-F238E27FC236}">
                  <a16:creationId xmlns:a16="http://schemas.microsoft.com/office/drawing/2014/main" id="{6B2E4340-263C-6448-9A77-0C6CD3D0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" y="460"/>
              <a:ext cx="4" cy="3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1 h 3"/>
                <a:gd name="T4" fmla="*/ 3 w 4"/>
                <a:gd name="T5" fmla="*/ 2 h 3"/>
                <a:gd name="T6" fmla="*/ 2 w 4"/>
                <a:gd name="T7" fmla="*/ 2 h 3"/>
                <a:gd name="T8" fmla="*/ 2 w 4"/>
                <a:gd name="T9" fmla="*/ 2 h 3"/>
                <a:gd name="T10" fmla="*/ 1 w 4"/>
                <a:gd name="T11" fmla="*/ 2 h 3"/>
                <a:gd name="T12" fmla="*/ 0 w 4"/>
                <a:gd name="T13" fmla="*/ 2 h 3"/>
                <a:gd name="T14" fmla="*/ 0 w 4"/>
                <a:gd name="T15" fmla="*/ 1 h 3"/>
                <a:gd name="T16" fmla="*/ 0 w 4"/>
                <a:gd name="T17" fmla="*/ 1 h 3"/>
                <a:gd name="T18" fmla="*/ 0 w 4"/>
                <a:gd name="T19" fmla="*/ 1 h 3"/>
                <a:gd name="T20" fmla="*/ 0 w 4"/>
                <a:gd name="T21" fmla="*/ 0 h 3"/>
                <a:gd name="T22" fmla="*/ 1 w 4"/>
                <a:gd name="T23" fmla="*/ 0 h 3"/>
                <a:gd name="T24" fmla="*/ 2 w 4"/>
                <a:gd name="T25" fmla="*/ 0 h 3"/>
                <a:gd name="T26" fmla="*/ 2 w 4"/>
                <a:gd name="T27" fmla="*/ 0 h 3"/>
                <a:gd name="T28" fmla="*/ 3 w 4"/>
                <a:gd name="T29" fmla="*/ 0 h 3"/>
                <a:gd name="T30" fmla="*/ 3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3" name="Freeform 39">
              <a:extLst>
                <a:ext uri="{FF2B5EF4-FFF2-40B4-BE49-F238E27FC236}">
                  <a16:creationId xmlns:a16="http://schemas.microsoft.com/office/drawing/2014/main" id="{2A0086CA-BE53-EA4C-A418-8D0B8A535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478"/>
              <a:ext cx="4" cy="4"/>
            </a:xfrm>
            <a:custGeom>
              <a:avLst/>
              <a:gdLst>
                <a:gd name="T0" fmla="*/ 3 w 4"/>
                <a:gd name="T1" fmla="*/ 2 h 4"/>
                <a:gd name="T2" fmla="*/ 3 w 4"/>
                <a:gd name="T3" fmla="*/ 2 h 4"/>
                <a:gd name="T4" fmla="*/ 3 w 4"/>
                <a:gd name="T5" fmla="*/ 3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0 w 4"/>
                <a:gd name="T13" fmla="*/ 3 h 4"/>
                <a:gd name="T14" fmla="*/ 0 w 4"/>
                <a:gd name="T15" fmla="*/ 2 h 4"/>
                <a:gd name="T16" fmla="*/ 0 w 4"/>
                <a:gd name="T17" fmla="*/ 2 h 4"/>
                <a:gd name="T18" fmla="*/ 0 w 4"/>
                <a:gd name="T19" fmla="*/ 1 h 4"/>
                <a:gd name="T20" fmla="*/ 0 w 4"/>
                <a:gd name="T21" fmla="*/ 0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0 h 4"/>
                <a:gd name="T30" fmla="*/ 3 w 4"/>
                <a:gd name="T31" fmla="*/ 1 h 4"/>
                <a:gd name="T32" fmla="*/ 3 w 4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4" name="Freeform 40">
              <a:extLst>
                <a:ext uri="{FF2B5EF4-FFF2-40B4-BE49-F238E27FC236}">
                  <a16:creationId xmlns:a16="http://schemas.microsoft.com/office/drawing/2014/main" id="{7EC1CF2B-7D2F-5B42-A5A8-B24CFC4F6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484"/>
              <a:ext cx="3" cy="1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2 w 3"/>
                <a:gd name="T5" fmla="*/ 0 h 1"/>
                <a:gd name="T6" fmla="*/ 1 w 3"/>
                <a:gd name="T7" fmla="*/ 0 h 1"/>
                <a:gd name="T8" fmla="*/ 1 w 3"/>
                <a:gd name="T9" fmla="*/ 0 h 1"/>
                <a:gd name="T10" fmla="*/ 1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w 3"/>
                <a:gd name="T21" fmla="*/ 0 h 1"/>
                <a:gd name="T22" fmla="*/ 1 w 3"/>
                <a:gd name="T23" fmla="*/ 0 h 1"/>
                <a:gd name="T24" fmla="*/ 1 w 3"/>
                <a:gd name="T25" fmla="*/ 0 h 1"/>
                <a:gd name="T26" fmla="*/ 1 w 3"/>
                <a:gd name="T27" fmla="*/ 0 h 1"/>
                <a:gd name="T28" fmla="*/ 2 w 3"/>
                <a:gd name="T29" fmla="*/ 0 h 1"/>
                <a:gd name="T30" fmla="*/ 2 w 3"/>
                <a:gd name="T31" fmla="*/ 0 h 1"/>
                <a:gd name="T32" fmla="*/ 2 w 3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5" name="Freeform 41">
              <a:extLst>
                <a:ext uri="{FF2B5EF4-FFF2-40B4-BE49-F238E27FC236}">
                  <a16:creationId xmlns:a16="http://schemas.microsoft.com/office/drawing/2014/main" id="{2FF2A44B-6BD4-9643-B474-D96ADC7A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515"/>
              <a:ext cx="4" cy="1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2 w 4"/>
                <a:gd name="T9" fmla="*/ 0 h 1"/>
                <a:gd name="T10" fmla="*/ 1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0 w 4"/>
                <a:gd name="T17" fmla="*/ 0 h 1"/>
                <a:gd name="T18" fmla="*/ 0 w 4"/>
                <a:gd name="T19" fmla="*/ 0 h 1"/>
                <a:gd name="T20" fmla="*/ 0 w 4"/>
                <a:gd name="T21" fmla="*/ 0 h 1"/>
                <a:gd name="T22" fmla="*/ 1 w 4"/>
                <a:gd name="T23" fmla="*/ 0 h 1"/>
                <a:gd name="T24" fmla="*/ 2 w 4"/>
                <a:gd name="T25" fmla="*/ 0 h 1"/>
                <a:gd name="T26" fmla="*/ 2 w 4"/>
                <a:gd name="T27" fmla="*/ 0 h 1"/>
                <a:gd name="T28" fmla="*/ 3 w 4"/>
                <a:gd name="T29" fmla="*/ 0 h 1"/>
                <a:gd name="T30" fmla="*/ 3 w 4"/>
                <a:gd name="T31" fmla="*/ 0 h 1"/>
                <a:gd name="T32" fmla="*/ 3 w 4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6" name="Freeform 42">
              <a:extLst>
                <a:ext uri="{FF2B5EF4-FFF2-40B4-BE49-F238E27FC236}">
                  <a16:creationId xmlns:a16="http://schemas.microsoft.com/office/drawing/2014/main" id="{202C850D-8C8D-1949-918D-FA13F6298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445"/>
              <a:ext cx="2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0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7" name="Freeform 43">
              <a:extLst>
                <a:ext uri="{FF2B5EF4-FFF2-40B4-BE49-F238E27FC236}">
                  <a16:creationId xmlns:a16="http://schemas.microsoft.com/office/drawing/2014/main" id="{4EF158F4-63AA-2D43-B700-1E6A2096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458"/>
              <a:ext cx="3" cy="5"/>
            </a:xfrm>
            <a:custGeom>
              <a:avLst/>
              <a:gdLst>
                <a:gd name="T0" fmla="*/ 2 w 3"/>
                <a:gd name="T1" fmla="*/ 2 h 5"/>
                <a:gd name="T2" fmla="*/ 2 w 3"/>
                <a:gd name="T3" fmla="*/ 3 h 5"/>
                <a:gd name="T4" fmla="*/ 2 w 3"/>
                <a:gd name="T5" fmla="*/ 4 h 5"/>
                <a:gd name="T6" fmla="*/ 1 w 3"/>
                <a:gd name="T7" fmla="*/ 4 h 5"/>
                <a:gd name="T8" fmla="*/ 1 w 3"/>
                <a:gd name="T9" fmla="*/ 4 h 5"/>
                <a:gd name="T10" fmla="*/ 1 w 3"/>
                <a:gd name="T11" fmla="*/ 4 h 5"/>
                <a:gd name="T12" fmla="*/ 0 w 3"/>
                <a:gd name="T13" fmla="*/ 4 h 5"/>
                <a:gd name="T14" fmla="*/ 0 w 3"/>
                <a:gd name="T15" fmla="*/ 3 h 5"/>
                <a:gd name="T16" fmla="*/ 0 w 3"/>
                <a:gd name="T17" fmla="*/ 2 h 5"/>
                <a:gd name="T18" fmla="*/ 0 w 3"/>
                <a:gd name="T19" fmla="*/ 1 h 5"/>
                <a:gd name="T20" fmla="*/ 0 w 3"/>
                <a:gd name="T21" fmla="*/ 1 h 5"/>
                <a:gd name="T22" fmla="*/ 1 w 3"/>
                <a:gd name="T23" fmla="*/ 0 h 5"/>
                <a:gd name="T24" fmla="*/ 1 w 3"/>
                <a:gd name="T25" fmla="*/ 0 h 5"/>
                <a:gd name="T26" fmla="*/ 1 w 3"/>
                <a:gd name="T27" fmla="*/ 0 h 5"/>
                <a:gd name="T28" fmla="*/ 2 w 3"/>
                <a:gd name="T29" fmla="*/ 1 h 5"/>
                <a:gd name="T30" fmla="*/ 2 w 3"/>
                <a:gd name="T31" fmla="*/ 1 h 5"/>
                <a:gd name="T32" fmla="*/ 2 w 3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8" name="Freeform 44">
              <a:extLst>
                <a:ext uri="{FF2B5EF4-FFF2-40B4-BE49-F238E27FC236}">
                  <a16:creationId xmlns:a16="http://schemas.microsoft.com/office/drawing/2014/main" id="{87598706-F3C7-5646-887A-BEAA570E2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" y="478"/>
              <a:ext cx="3" cy="4"/>
            </a:xfrm>
            <a:custGeom>
              <a:avLst/>
              <a:gdLst>
                <a:gd name="T0" fmla="*/ 2 w 3"/>
                <a:gd name="T1" fmla="*/ 2 h 4"/>
                <a:gd name="T2" fmla="*/ 2 w 3"/>
                <a:gd name="T3" fmla="*/ 2 h 4"/>
                <a:gd name="T4" fmla="*/ 2 w 3"/>
                <a:gd name="T5" fmla="*/ 3 h 4"/>
                <a:gd name="T6" fmla="*/ 1 w 3"/>
                <a:gd name="T7" fmla="*/ 3 h 4"/>
                <a:gd name="T8" fmla="*/ 1 w 3"/>
                <a:gd name="T9" fmla="*/ 3 h 4"/>
                <a:gd name="T10" fmla="*/ 1 w 3"/>
                <a:gd name="T11" fmla="*/ 3 h 4"/>
                <a:gd name="T12" fmla="*/ 0 w 3"/>
                <a:gd name="T13" fmla="*/ 3 h 4"/>
                <a:gd name="T14" fmla="*/ 0 w 3"/>
                <a:gd name="T15" fmla="*/ 2 h 4"/>
                <a:gd name="T16" fmla="*/ 0 w 3"/>
                <a:gd name="T17" fmla="*/ 2 h 4"/>
                <a:gd name="T18" fmla="*/ 0 w 3"/>
                <a:gd name="T19" fmla="*/ 1 h 4"/>
                <a:gd name="T20" fmla="*/ 0 w 3"/>
                <a:gd name="T21" fmla="*/ 1 h 4"/>
                <a:gd name="T22" fmla="*/ 1 w 3"/>
                <a:gd name="T23" fmla="*/ 0 h 4"/>
                <a:gd name="T24" fmla="*/ 1 w 3"/>
                <a:gd name="T25" fmla="*/ 0 h 4"/>
                <a:gd name="T26" fmla="*/ 1 w 3"/>
                <a:gd name="T27" fmla="*/ 0 h 4"/>
                <a:gd name="T28" fmla="*/ 2 w 3"/>
                <a:gd name="T29" fmla="*/ 1 h 4"/>
                <a:gd name="T30" fmla="*/ 2 w 3"/>
                <a:gd name="T31" fmla="*/ 1 h 4"/>
                <a:gd name="T32" fmla="*/ 2 w 3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9" name="Freeform 45">
              <a:extLst>
                <a:ext uri="{FF2B5EF4-FFF2-40B4-BE49-F238E27FC236}">
                  <a16:creationId xmlns:a16="http://schemas.microsoft.com/office/drawing/2014/main" id="{EBD7F67D-605B-6F48-AF32-4646F96CF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511"/>
              <a:ext cx="3" cy="2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1 h 2"/>
                <a:gd name="T4" fmla="*/ 2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0 w 3"/>
                <a:gd name="T13" fmla="*/ 1 h 2"/>
                <a:gd name="T14" fmla="*/ 0 w 3"/>
                <a:gd name="T15" fmla="*/ 1 h 2"/>
                <a:gd name="T16" fmla="*/ 0 w 3"/>
                <a:gd name="T17" fmla="*/ 1 h 2"/>
                <a:gd name="T18" fmla="*/ 0 w 3"/>
                <a:gd name="T19" fmla="*/ 0 h 2"/>
                <a:gd name="T20" fmla="*/ 0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0" name="Freeform 46">
              <a:extLst>
                <a:ext uri="{FF2B5EF4-FFF2-40B4-BE49-F238E27FC236}">
                  <a16:creationId xmlns:a16="http://schemas.microsoft.com/office/drawing/2014/main" id="{0A531486-BBEF-BC4D-AE35-C0C5EFFE3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" y="48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1" name="Freeform 47">
              <a:extLst>
                <a:ext uri="{FF2B5EF4-FFF2-40B4-BE49-F238E27FC236}">
                  <a16:creationId xmlns:a16="http://schemas.microsoft.com/office/drawing/2014/main" id="{F06B825E-1A87-6B45-9A7C-E4F18CBB0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" y="525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1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2" name="Freeform 48">
              <a:extLst>
                <a:ext uri="{FF2B5EF4-FFF2-40B4-BE49-F238E27FC236}">
                  <a16:creationId xmlns:a16="http://schemas.microsoft.com/office/drawing/2014/main" id="{0CD0AE31-F1D5-5D4E-8205-251EEAE0A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456"/>
              <a:ext cx="7" cy="3"/>
            </a:xfrm>
            <a:custGeom>
              <a:avLst/>
              <a:gdLst>
                <a:gd name="T0" fmla="*/ 6 w 7"/>
                <a:gd name="T1" fmla="*/ 1 h 3"/>
                <a:gd name="T2" fmla="*/ 6 w 7"/>
                <a:gd name="T3" fmla="*/ 1 h 3"/>
                <a:gd name="T4" fmla="*/ 5 w 7"/>
                <a:gd name="T5" fmla="*/ 2 h 3"/>
                <a:gd name="T6" fmla="*/ 4 w 7"/>
                <a:gd name="T7" fmla="*/ 2 h 3"/>
                <a:gd name="T8" fmla="*/ 3 w 7"/>
                <a:gd name="T9" fmla="*/ 2 h 3"/>
                <a:gd name="T10" fmla="*/ 2 w 7"/>
                <a:gd name="T11" fmla="*/ 2 h 3"/>
                <a:gd name="T12" fmla="*/ 1 w 7"/>
                <a:gd name="T13" fmla="*/ 2 h 3"/>
                <a:gd name="T14" fmla="*/ 0 w 7"/>
                <a:gd name="T15" fmla="*/ 1 h 3"/>
                <a:gd name="T16" fmla="*/ 0 w 7"/>
                <a:gd name="T17" fmla="*/ 1 h 3"/>
                <a:gd name="T18" fmla="*/ 0 w 7"/>
                <a:gd name="T19" fmla="*/ 1 h 3"/>
                <a:gd name="T20" fmla="*/ 1 w 7"/>
                <a:gd name="T21" fmla="*/ 0 h 3"/>
                <a:gd name="T22" fmla="*/ 2 w 7"/>
                <a:gd name="T23" fmla="*/ 0 h 3"/>
                <a:gd name="T24" fmla="*/ 3 w 7"/>
                <a:gd name="T25" fmla="*/ 0 h 3"/>
                <a:gd name="T26" fmla="*/ 4 w 7"/>
                <a:gd name="T27" fmla="*/ 0 h 3"/>
                <a:gd name="T28" fmla="*/ 5 w 7"/>
                <a:gd name="T29" fmla="*/ 0 h 3"/>
                <a:gd name="T30" fmla="*/ 6 w 7"/>
                <a:gd name="T31" fmla="*/ 1 h 3"/>
                <a:gd name="T32" fmla="*/ 6 w 7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3">
                  <a:moveTo>
                    <a:pt x="6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3" name="Freeform 49">
              <a:extLst>
                <a:ext uri="{FF2B5EF4-FFF2-40B4-BE49-F238E27FC236}">
                  <a16:creationId xmlns:a16="http://schemas.microsoft.com/office/drawing/2014/main" id="{CABE0003-AB93-7B40-B95B-EDCCCE3E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" y="523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3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1 w 5"/>
                <a:gd name="T13" fmla="*/ 3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1 w 5"/>
                <a:gd name="T21" fmla="*/ 1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1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4" name="Freeform 50">
              <a:extLst>
                <a:ext uri="{FF2B5EF4-FFF2-40B4-BE49-F238E27FC236}">
                  <a16:creationId xmlns:a16="http://schemas.microsoft.com/office/drawing/2014/main" id="{30C84B1B-A0E3-7E4F-8099-57DE8FB65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" y="200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3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1 w 5"/>
                <a:gd name="T13" fmla="*/ 3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1 w 5"/>
                <a:gd name="T21" fmla="*/ 1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1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5" name="Freeform 51">
              <a:extLst>
                <a:ext uri="{FF2B5EF4-FFF2-40B4-BE49-F238E27FC236}">
                  <a16:creationId xmlns:a16="http://schemas.microsoft.com/office/drawing/2014/main" id="{EF54DB3B-A910-5F43-B172-CA41C0D65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107"/>
              <a:ext cx="8" cy="2"/>
            </a:xfrm>
            <a:custGeom>
              <a:avLst/>
              <a:gdLst>
                <a:gd name="T0" fmla="*/ 7 w 8"/>
                <a:gd name="T1" fmla="*/ 0 h 2"/>
                <a:gd name="T2" fmla="*/ 6 w 8"/>
                <a:gd name="T3" fmla="*/ 1 h 2"/>
                <a:gd name="T4" fmla="*/ 6 w 8"/>
                <a:gd name="T5" fmla="*/ 1 h 2"/>
                <a:gd name="T6" fmla="*/ 5 w 8"/>
                <a:gd name="T7" fmla="*/ 1 h 2"/>
                <a:gd name="T8" fmla="*/ 4 w 8"/>
                <a:gd name="T9" fmla="*/ 1 h 2"/>
                <a:gd name="T10" fmla="*/ 2 w 8"/>
                <a:gd name="T11" fmla="*/ 1 h 2"/>
                <a:gd name="T12" fmla="*/ 1 w 8"/>
                <a:gd name="T13" fmla="*/ 1 h 2"/>
                <a:gd name="T14" fmla="*/ 1 w 8"/>
                <a:gd name="T15" fmla="*/ 1 h 2"/>
                <a:gd name="T16" fmla="*/ 0 w 8"/>
                <a:gd name="T17" fmla="*/ 0 h 2"/>
                <a:gd name="T18" fmla="*/ 1 w 8"/>
                <a:gd name="T19" fmla="*/ 0 h 2"/>
                <a:gd name="T20" fmla="*/ 1 w 8"/>
                <a:gd name="T21" fmla="*/ 0 h 2"/>
                <a:gd name="T22" fmla="*/ 2 w 8"/>
                <a:gd name="T23" fmla="*/ 0 h 2"/>
                <a:gd name="T24" fmla="*/ 4 w 8"/>
                <a:gd name="T25" fmla="*/ 0 h 2"/>
                <a:gd name="T26" fmla="*/ 5 w 8"/>
                <a:gd name="T27" fmla="*/ 0 h 2"/>
                <a:gd name="T28" fmla="*/ 6 w 8"/>
                <a:gd name="T29" fmla="*/ 0 h 2"/>
                <a:gd name="T30" fmla="*/ 6 w 8"/>
                <a:gd name="T31" fmla="*/ 0 h 2"/>
                <a:gd name="T32" fmla="*/ 7 w 8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6" name="Freeform 52">
              <a:extLst>
                <a:ext uri="{FF2B5EF4-FFF2-40B4-BE49-F238E27FC236}">
                  <a16:creationId xmlns:a16="http://schemas.microsoft.com/office/drawing/2014/main" id="{5546D6C4-6B95-894D-9D9A-979C457AC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588"/>
              <a:ext cx="4" cy="3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1 h 3"/>
                <a:gd name="T4" fmla="*/ 3 w 4"/>
                <a:gd name="T5" fmla="*/ 2 h 3"/>
                <a:gd name="T6" fmla="*/ 2 w 4"/>
                <a:gd name="T7" fmla="*/ 2 h 3"/>
                <a:gd name="T8" fmla="*/ 2 w 4"/>
                <a:gd name="T9" fmla="*/ 2 h 3"/>
                <a:gd name="T10" fmla="*/ 1 w 4"/>
                <a:gd name="T11" fmla="*/ 2 h 3"/>
                <a:gd name="T12" fmla="*/ 0 w 4"/>
                <a:gd name="T13" fmla="*/ 2 h 3"/>
                <a:gd name="T14" fmla="*/ 0 w 4"/>
                <a:gd name="T15" fmla="*/ 1 h 3"/>
                <a:gd name="T16" fmla="*/ 0 w 4"/>
                <a:gd name="T17" fmla="*/ 1 h 3"/>
                <a:gd name="T18" fmla="*/ 0 w 4"/>
                <a:gd name="T19" fmla="*/ 1 h 3"/>
                <a:gd name="T20" fmla="*/ 0 w 4"/>
                <a:gd name="T21" fmla="*/ 0 h 3"/>
                <a:gd name="T22" fmla="*/ 1 w 4"/>
                <a:gd name="T23" fmla="*/ 0 h 3"/>
                <a:gd name="T24" fmla="*/ 2 w 4"/>
                <a:gd name="T25" fmla="*/ 0 h 3"/>
                <a:gd name="T26" fmla="*/ 2 w 4"/>
                <a:gd name="T27" fmla="*/ 0 h 3"/>
                <a:gd name="T28" fmla="*/ 3 w 4"/>
                <a:gd name="T29" fmla="*/ 0 h 3"/>
                <a:gd name="T30" fmla="*/ 3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7" name="Freeform 53">
              <a:extLst>
                <a:ext uri="{FF2B5EF4-FFF2-40B4-BE49-F238E27FC236}">
                  <a16:creationId xmlns:a16="http://schemas.microsoft.com/office/drawing/2014/main" id="{539D7A97-B3C6-474A-91E1-D2914866A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430"/>
              <a:ext cx="46" cy="24"/>
            </a:xfrm>
            <a:custGeom>
              <a:avLst/>
              <a:gdLst>
                <a:gd name="T0" fmla="*/ 43 w 46"/>
                <a:gd name="T1" fmla="*/ 0 h 24"/>
                <a:gd name="T2" fmla="*/ 40 w 46"/>
                <a:gd name="T3" fmla="*/ 2 h 24"/>
                <a:gd name="T4" fmla="*/ 37 w 46"/>
                <a:gd name="T5" fmla="*/ 3 h 24"/>
                <a:gd name="T6" fmla="*/ 34 w 46"/>
                <a:gd name="T7" fmla="*/ 4 h 24"/>
                <a:gd name="T8" fmla="*/ 31 w 46"/>
                <a:gd name="T9" fmla="*/ 5 h 24"/>
                <a:gd name="T10" fmla="*/ 28 w 46"/>
                <a:gd name="T11" fmla="*/ 7 h 24"/>
                <a:gd name="T12" fmla="*/ 25 w 46"/>
                <a:gd name="T13" fmla="*/ 8 h 24"/>
                <a:gd name="T14" fmla="*/ 23 w 46"/>
                <a:gd name="T15" fmla="*/ 9 h 24"/>
                <a:gd name="T16" fmla="*/ 20 w 46"/>
                <a:gd name="T17" fmla="*/ 10 h 24"/>
                <a:gd name="T18" fmla="*/ 18 w 46"/>
                <a:gd name="T19" fmla="*/ 12 h 24"/>
                <a:gd name="T20" fmla="*/ 15 w 46"/>
                <a:gd name="T21" fmla="*/ 13 h 24"/>
                <a:gd name="T22" fmla="*/ 12 w 46"/>
                <a:gd name="T23" fmla="*/ 14 h 24"/>
                <a:gd name="T24" fmla="*/ 10 w 46"/>
                <a:gd name="T25" fmla="*/ 15 h 24"/>
                <a:gd name="T26" fmla="*/ 7 w 46"/>
                <a:gd name="T27" fmla="*/ 17 h 24"/>
                <a:gd name="T28" fmla="*/ 5 w 46"/>
                <a:gd name="T29" fmla="*/ 18 h 24"/>
                <a:gd name="T30" fmla="*/ 2 w 46"/>
                <a:gd name="T31" fmla="*/ 19 h 24"/>
                <a:gd name="T32" fmla="*/ 0 w 46"/>
                <a:gd name="T33" fmla="*/ 20 h 24"/>
                <a:gd name="T34" fmla="*/ 7 w 46"/>
                <a:gd name="T35" fmla="*/ 23 h 24"/>
                <a:gd name="T36" fmla="*/ 9 w 46"/>
                <a:gd name="T37" fmla="*/ 22 h 24"/>
                <a:gd name="T38" fmla="*/ 12 w 46"/>
                <a:gd name="T39" fmla="*/ 20 h 24"/>
                <a:gd name="T40" fmla="*/ 13 w 46"/>
                <a:gd name="T41" fmla="*/ 19 h 24"/>
                <a:gd name="T42" fmla="*/ 16 w 46"/>
                <a:gd name="T43" fmla="*/ 18 h 24"/>
                <a:gd name="T44" fmla="*/ 18 w 46"/>
                <a:gd name="T45" fmla="*/ 17 h 24"/>
                <a:gd name="T46" fmla="*/ 20 w 46"/>
                <a:gd name="T47" fmla="*/ 16 h 24"/>
                <a:gd name="T48" fmla="*/ 22 w 46"/>
                <a:gd name="T49" fmla="*/ 15 h 24"/>
                <a:gd name="T50" fmla="*/ 25 w 46"/>
                <a:gd name="T51" fmla="*/ 14 h 24"/>
                <a:gd name="T52" fmla="*/ 27 w 46"/>
                <a:gd name="T53" fmla="*/ 13 h 24"/>
                <a:gd name="T54" fmla="*/ 30 w 46"/>
                <a:gd name="T55" fmla="*/ 12 h 24"/>
                <a:gd name="T56" fmla="*/ 32 w 46"/>
                <a:gd name="T57" fmla="*/ 11 h 24"/>
                <a:gd name="T58" fmla="*/ 34 w 46"/>
                <a:gd name="T59" fmla="*/ 10 h 24"/>
                <a:gd name="T60" fmla="*/ 37 w 46"/>
                <a:gd name="T61" fmla="*/ 9 h 24"/>
                <a:gd name="T62" fmla="*/ 40 w 46"/>
                <a:gd name="T63" fmla="*/ 8 h 24"/>
                <a:gd name="T64" fmla="*/ 42 w 46"/>
                <a:gd name="T65" fmla="*/ 7 h 24"/>
                <a:gd name="T66" fmla="*/ 45 w 46"/>
                <a:gd name="T67" fmla="*/ 6 h 24"/>
                <a:gd name="T68" fmla="*/ 43 w 46"/>
                <a:gd name="T6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24">
                  <a:moveTo>
                    <a:pt x="43" y="0"/>
                  </a:moveTo>
                  <a:lnTo>
                    <a:pt x="40" y="2"/>
                  </a:lnTo>
                  <a:lnTo>
                    <a:pt x="37" y="3"/>
                  </a:lnTo>
                  <a:lnTo>
                    <a:pt x="34" y="4"/>
                  </a:lnTo>
                  <a:lnTo>
                    <a:pt x="31" y="5"/>
                  </a:lnTo>
                  <a:lnTo>
                    <a:pt x="28" y="7"/>
                  </a:lnTo>
                  <a:lnTo>
                    <a:pt x="25" y="8"/>
                  </a:lnTo>
                  <a:lnTo>
                    <a:pt x="23" y="9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5" y="13"/>
                  </a:lnTo>
                  <a:lnTo>
                    <a:pt x="12" y="14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5" y="18"/>
                  </a:lnTo>
                  <a:lnTo>
                    <a:pt x="2" y="19"/>
                  </a:lnTo>
                  <a:lnTo>
                    <a:pt x="0" y="20"/>
                  </a:lnTo>
                  <a:lnTo>
                    <a:pt x="7" y="23"/>
                  </a:lnTo>
                  <a:lnTo>
                    <a:pt x="9" y="22"/>
                  </a:lnTo>
                  <a:lnTo>
                    <a:pt x="12" y="20"/>
                  </a:lnTo>
                  <a:lnTo>
                    <a:pt x="13" y="19"/>
                  </a:lnTo>
                  <a:lnTo>
                    <a:pt x="16" y="18"/>
                  </a:lnTo>
                  <a:lnTo>
                    <a:pt x="18" y="17"/>
                  </a:lnTo>
                  <a:lnTo>
                    <a:pt x="20" y="16"/>
                  </a:lnTo>
                  <a:lnTo>
                    <a:pt x="22" y="15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0" y="12"/>
                  </a:lnTo>
                  <a:lnTo>
                    <a:pt x="32" y="11"/>
                  </a:lnTo>
                  <a:lnTo>
                    <a:pt x="34" y="10"/>
                  </a:lnTo>
                  <a:lnTo>
                    <a:pt x="37" y="9"/>
                  </a:lnTo>
                  <a:lnTo>
                    <a:pt x="40" y="8"/>
                  </a:lnTo>
                  <a:lnTo>
                    <a:pt x="42" y="7"/>
                  </a:lnTo>
                  <a:lnTo>
                    <a:pt x="45" y="6"/>
                  </a:lnTo>
                  <a:lnTo>
                    <a:pt x="43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8" name="Freeform 54">
              <a:extLst>
                <a:ext uri="{FF2B5EF4-FFF2-40B4-BE49-F238E27FC236}">
                  <a16:creationId xmlns:a16="http://schemas.microsoft.com/office/drawing/2014/main" id="{D59FB661-7CA1-254F-8FE6-E4862148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" y="588"/>
              <a:ext cx="52" cy="53"/>
            </a:xfrm>
            <a:custGeom>
              <a:avLst/>
              <a:gdLst>
                <a:gd name="T0" fmla="*/ 46 w 52"/>
                <a:gd name="T1" fmla="*/ 0 h 53"/>
                <a:gd name="T2" fmla="*/ 43 w 52"/>
                <a:gd name="T3" fmla="*/ 2 h 53"/>
                <a:gd name="T4" fmla="*/ 40 w 52"/>
                <a:gd name="T5" fmla="*/ 5 h 53"/>
                <a:gd name="T6" fmla="*/ 38 w 52"/>
                <a:gd name="T7" fmla="*/ 7 h 53"/>
                <a:gd name="T8" fmla="*/ 35 w 52"/>
                <a:gd name="T9" fmla="*/ 10 h 53"/>
                <a:gd name="T10" fmla="*/ 32 w 52"/>
                <a:gd name="T11" fmla="*/ 12 h 53"/>
                <a:gd name="T12" fmla="*/ 29 w 52"/>
                <a:gd name="T13" fmla="*/ 15 h 53"/>
                <a:gd name="T14" fmla="*/ 26 w 52"/>
                <a:gd name="T15" fmla="*/ 18 h 53"/>
                <a:gd name="T16" fmla="*/ 23 w 52"/>
                <a:gd name="T17" fmla="*/ 20 h 53"/>
                <a:gd name="T18" fmla="*/ 21 w 52"/>
                <a:gd name="T19" fmla="*/ 23 h 53"/>
                <a:gd name="T20" fmla="*/ 18 w 52"/>
                <a:gd name="T21" fmla="*/ 25 h 53"/>
                <a:gd name="T22" fmla="*/ 15 w 52"/>
                <a:gd name="T23" fmla="*/ 28 h 53"/>
                <a:gd name="T24" fmla="*/ 12 w 52"/>
                <a:gd name="T25" fmla="*/ 31 h 53"/>
                <a:gd name="T26" fmla="*/ 9 w 52"/>
                <a:gd name="T27" fmla="*/ 34 h 53"/>
                <a:gd name="T28" fmla="*/ 6 w 52"/>
                <a:gd name="T29" fmla="*/ 36 h 53"/>
                <a:gd name="T30" fmla="*/ 4 w 52"/>
                <a:gd name="T31" fmla="*/ 39 h 53"/>
                <a:gd name="T32" fmla="*/ 1 w 52"/>
                <a:gd name="T33" fmla="*/ 41 h 53"/>
                <a:gd name="T34" fmla="*/ 0 w 52"/>
                <a:gd name="T35" fmla="*/ 52 h 53"/>
                <a:gd name="T36" fmla="*/ 2 w 52"/>
                <a:gd name="T37" fmla="*/ 49 h 53"/>
                <a:gd name="T38" fmla="*/ 5 w 52"/>
                <a:gd name="T39" fmla="*/ 47 h 53"/>
                <a:gd name="T40" fmla="*/ 8 w 52"/>
                <a:gd name="T41" fmla="*/ 44 h 53"/>
                <a:gd name="T42" fmla="*/ 11 w 52"/>
                <a:gd name="T43" fmla="*/ 41 h 53"/>
                <a:gd name="T44" fmla="*/ 14 w 52"/>
                <a:gd name="T45" fmla="*/ 38 h 53"/>
                <a:gd name="T46" fmla="*/ 17 w 52"/>
                <a:gd name="T47" fmla="*/ 35 h 53"/>
                <a:gd name="T48" fmla="*/ 20 w 52"/>
                <a:gd name="T49" fmla="*/ 32 h 53"/>
                <a:gd name="T50" fmla="*/ 23 w 52"/>
                <a:gd name="T51" fmla="*/ 30 h 53"/>
                <a:gd name="T52" fmla="*/ 26 w 52"/>
                <a:gd name="T53" fmla="*/ 26 h 53"/>
                <a:gd name="T54" fmla="*/ 30 w 52"/>
                <a:gd name="T55" fmla="*/ 23 h 53"/>
                <a:gd name="T56" fmla="*/ 33 w 52"/>
                <a:gd name="T57" fmla="*/ 20 h 53"/>
                <a:gd name="T58" fmla="*/ 37 w 52"/>
                <a:gd name="T59" fmla="*/ 17 h 53"/>
                <a:gd name="T60" fmla="*/ 40 w 52"/>
                <a:gd name="T61" fmla="*/ 14 h 53"/>
                <a:gd name="T62" fmla="*/ 44 w 52"/>
                <a:gd name="T63" fmla="*/ 11 h 53"/>
                <a:gd name="T64" fmla="*/ 47 w 52"/>
                <a:gd name="T65" fmla="*/ 8 h 53"/>
                <a:gd name="T66" fmla="*/ 51 w 52"/>
                <a:gd name="T67" fmla="*/ 5 h 53"/>
                <a:gd name="T68" fmla="*/ 46 w 52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53">
                  <a:moveTo>
                    <a:pt x="46" y="0"/>
                  </a:moveTo>
                  <a:lnTo>
                    <a:pt x="43" y="2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10"/>
                  </a:lnTo>
                  <a:lnTo>
                    <a:pt x="32" y="12"/>
                  </a:lnTo>
                  <a:lnTo>
                    <a:pt x="29" y="15"/>
                  </a:lnTo>
                  <a:lnTo>
                    <a:pt x="26" y="18"/>
                  </a:lnTo>
                  <a:lnTo>
                    <a:pt x="23" y="20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15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2" y="49"/>
                  </a:lnTo>
                  <a:lnTo>
                    <a:pt x="5" y="47"/>
                  </a:lnTo>
                  <a:lnTo>
                    <a:pt x="8" y="44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3" y="30"/>
                  </a:lnTo>
                  <a:lnTo>
                    <a:pt x="26" y="26"/>
                  </a:lnTo>
                  <a:lnTo>
                    <a:pt x="30" y="23"/>
                  </a:lnTo>
                  <a:lnTo>
                    <a:pt x="33" y="20"/>
                  </a:lnTo>
                  <a:lnTo>
                    <a:pt x="37" y="17"/>
                  </a:lnTo>
                  <a:lnTo>
                    <a:pt x="40" y="14"/>
                  </a:lnTo>
                  <a:lnTo>
                    <a:pt x="44" y="11"/>
                  </a:lnTo>
                  <a:lnTo>
                    <a:pt x="47" y="8"/>
                  </a:lnTo>
                  <a:lnTo>
                    <a:pt x="51" y="5"/>
                  </a:lnTo>
                  <a:lnTo>
                    <a:pt x="46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9" name="Freeform 55">
              <a:extLst>
                <a:ext uri="{FF2B5EF4-FFF2-40B4-BE49-F238E27FC236}">
                  <a16:creationId xmlns:a16="http://schemas.microsoft.com/office/drawing/2014/main" id="{E6DACE94-94C9-0344-8D37-0350D4086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" y="304"/>
              <a:ext cx="127" cy="116"/>
            </a:xfrm>
            <a:custGeom>
              <a:avLst/>
              <a:gdLst>
                <a:gd name="T0" fmla="*/ 96 w 127"/>
                <a:gd name="T1" fmla="*/ 71 h 116"/>
                <a:gd name="T2" fmla="*/ 96 w 127"/>
                <a:gd name="T3" fmla="*/ 60 h 116"/>
                <a:gd name="T4" fmla="*/ 96 w 127"/>
                <a:gd name="T5" fmla="*/ 40 h 116"/>
                <a:gd name="T6" fmla="*/ 96 w 127"/>
                <a:gd name="T7" fmla="*/ 20 h 116"/>
                <a:gd name="T8" fmla="*/ 96 w 127"/>
                <a:gd name="T9" fmla="*/ 12 h 116"/>
                <a:gd name="T10" fmla="*/ 85 w 127"/>
                <a:gd name="T11" fmla="*/ 0 h 116"/>
                <a:gd name="T12" fmla="*/ 124 w 127"/>
                <a:gd name="T13" fmla="*/ 0 h 116"/>
                <a:gd name="T14" fmla="*/ 112 w 127"/>
                <a:gd name="T15" fmla="*/ 12 h 116"/>
                <a:gd name="T16" fmla="*/ 112 w 127"/>
                <a:gd name="T17" fmla="*/ 102 h 116"/>
                <a:gd name="T18" fmla="*/ 126 w 127"/>
                <a:gd name="T19" fmla="*/ 115 h 116"/>
                <a:gd name="T20" fmla="*/ 74 w 127"/>
                <a:gd name="T21" fmla="*/ 115 h 116"/>
                <a:gd name="T22" fmla="*/ 30 w 127"/>
                <a:gd name="T23" fmla="*/ 40 h 116"/>
                <a:gd name="T24" fmla="*/ 30 w 127"/>
                <a:gd name="T25" fmla="*/ 51 h 116"/>
                <a:gd name="T26" fmla="*/ 30 w 127"/>
                <a:gd name="T27" fmla="*/ 72 h 116"/>
                <a:gd name="T28" fmla="*/ 30 w 127"/>
                <a:gd name="T29" fmla="*/ 92 h 116"/>
                <a:gd name="T30" fmla="*/ 30 w 127"/>
                <a:gd name="T31" fmla="*/ 102 h 116"/>
                <a:gd name="T32" fmla="*/ 41 w 127"/>
                <a:gd name="T33" fmla="*/ 115 h 116"/>
                <a:gd name="T34" fmla="*/ 0 w 127"/>
                <a:gd name="T35" fmla="*/ 115 h 116"/>
                <a:gd name="T36" fmla="*/ 14 w 127"/>
                <a:gd name="T37" fmla="*/ 102 h 116"/>
                <a:gd name="T38" fmla="*/ 14 w 127"/>
                <a:gd name="T39" fmla="*/ 12 h 116"/>
                <a:gd name="T40" fmla="*/ 2 w 127"/>
                <a:gd name="T41" fmla="*/ 0 h 116"/>
                <a:gd name="T42" fmla="*/ 54 w 127"/>
                <a:gd name="T43" fmla="*/ 0 h 116"/>
                <a:gd name="T44" fmla="*/ 96 w 127"/>
                <a:gd name="T45" fmla="*/ 7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16">
                  <a:moveTo>
                    <a:pt x="96" y="71"/>
                  </a:moveTo>
                  <a:lnTo>
                    <a:pt x="96" y="60"/>
                  </a:lnTo>
                  <a:lnTo>
                    <a:pt x="96" y="40"/>
                  </a:lnTo>
                  <a:lnTo>
                    <a:pt x="96" y="20"/>
                  </a:lnTo>
                  <a:lnTo>
                    <a:pt x="96" y="12"/>
                  </a:lnTo>
                  <a:lnTo>
                    <a:pt x="85" y="0"/>
                  </a:lnTo>
                  <a:lnTo>
                    <a:pt x="124" y="0"/>
                  </a:lnTo>
                  <a:lnTo>
                    <a:pt x="112" y="12"/>
                  </a:lnTo>
                  <a:lnTo>
                    <a:pt x="112" y="102"/>
                  </a:lnTo>
                  <a:lnTo>
                    <a:pt x="126" y="115"/>
                  </a:lnTo>
                  <a:lnTo>
                    <a:pt x="74" y="115"/>
                  </a:lnTo>
                  <a:lnTo>
                    <a:pt x="30" y="4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30" y="92"/>
                  </a:lnTo>
                  <a:lnTo>
                    <a:pt x="30" y="102"/>
                  </a:lnTo>
                  <a:lnTo>
                    <a:pt x="41" y="115"/>
                  </a:lnTo>
                  <a:lnTo>
                    <a:pt x="0" y="115"/>
                  </a:lnTo>
                  <a:lnTo>
                    <a:pt x="14" y="102"/>
                  </a:lnTo>
                  <a:lnTo>
                    <a:pt x="14" y="12"/>
                  </a:lnTo>
                  <a:lnTo>
                    <a:pt x="2" y="0"/>
                  </a:lnTo>
                  <a:lnTo>
                    <a:pt x="54" y="0"/>
                  </a:lnTo>
                  <a:lnTo>
                    <a:pt x="96" y="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0" name="Freeform 56">
              <a:extLst>
                <a:ext uri="{FF2B5EF4-FFF2-40B4-BE49-F238E27FC236}">
                  <a16:creationId xmlns:a16="http://schemas.microsoft.com/office/drawing/2014/main" id="{915FC8DF-284A-6D42-8119-FACA9946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" y="299"/>
              <a:ext cx="100" cy="127"/>
            </a:xfrm>
            <a:custGeom>
              <a:avLst/>
              <a:gdLst>
                <a:gd name="T0" fmla="*/ 75 w 100"/>
                <a:gd name="T1" fmla="*/ 8 h 127"/>
                <a:gd name="T2" fmla="*/ 66 w 100"/>
                <a:gd name="T3" fmla="*/ 5 h 127"/>
                <a:gd name="T4" fmla="*/ 56 w 100"/>
                <a:gd name="T5" fmla="*/ 4 h 127"/>
                <a:gd name="T6" fmla="*/ 46 w 100"/>
                <a:gd name="T7" fmla="*/ 4 h 127"/>
                <a:gd name="T8" fmla="*/ 36 w 100"/>
                <a:gd name="T9" fmla="*/ 5 h 127"/>
                <a:gd name="T10" fmla="*/ 28 w 100"/>
                <a:gd name="T11" fmla="*/ 8 h 127"/>
                <a:gd name="T12" fmla="*/ 16 w 100"/>
                <a:gd name="T13" fmla="*/ 14 h 127"/>
                <a:gd name="T14" fmla="*/ 4 w 100"/>
                <a:gd name="T15" fmla="*/ 27 h 127"/>
                <a:gd name="T16" fmla="*/ 0 w 100"/>
                <a:gd name="T17" fmla="*/ 45 h 127"/>
                <a:gd name="T18" fmla="*/ 2 w 100"/>
                <a:gd name="T19" fmla="*/ 54 h 127"/>
                <a:gd name="T20" fmla="*/ 7 w 100"/>
                <a:gd name="T21" fmla="*/ 62 h 127"/>
                <a:gd name="T22" fmla="*/ 12 w 100"/>
                <a:gd name="T23" fmla="*/ 67 h 127"/>
                <a:gd name="T24" fmla="*/ 19 w 100"/>
                <a:gd name="T25" fmla="*/ 72 h 127"/>
                <a:gd name="T26" fmla="*/ 26 w 100"/>
                <a:gd name="T27" fmla="*/ 75 h 127"/>
                <a:gd name="T28" fmla="*/ 34 w 100"/>
                <a:gd name="T29" fmla="*/ 78 h 127"/>
                <a:gd name="T30" fmla="*/ 44 w 100"/>
                <a:gd name="T31" fmla="*/ 82 h 127"/>
                <a:gd name="T32" fmla="*/ 52 w 100"/>
                <a:gd name="T33" fmla="*/ 85 h 127"/>
                <a:gd name="T34" fmla="*/ 58 w 100"/>
                <a:gd name="T35" fmla="*/ 88 h 127"/>
                <a:gd name="T36" fmla="*/ 62 w 100"/>
                <a:gd name="T37" fmla="*/ 92 h 127"/>
                <a:gd name="T38" fmla="*/ 62 w 100"/>
                <a:gd name="T39" fmla="*/ 98 h 127"/>
                <a:gd name="T40" fmla="*/ 56 w 100"/>
                <a:gd name="T41" fmla="*/ 103 h 127"/>
                <a:gd name="T42" fmla="*/ 47 w 100"/>
                <a:gd name="T43" fmla="*/ 106 h 127"/>
                <a:gd name="T44" fmla="*/ 40 w 100"/>
                <a:gd name="T45" fmla="*/ 106 h 127"/>
                <a:gd name="T46" fmla="*/ 33 w 100"/>
                <a:gd name="T47" fmla="*/ 105 h 127"/>
                <a:gd name="T48" fmla="*/ 24 w 100"/>
                <a:gd name="T49" fmla="*/ 103 h 127"/>
                <a:gd name="T50" fmla="*/ 14 w 100"/>
                <a:gd name="T51" fmla="*/ 100 h 127"/>
                <a:gd name="T52" fmla="*/ 5 w 100"/>
                <a:gd name="T53" fmla="*/ 94 h 127"/>
                <a:gd name="T54" fmla="*/ 2 w 100"/>
                <a:gd name="T55" fmla="*/ 126 h 127"/>
                <a:gd name="T56" fmla="*/ 22 w 100"/>
                <a:gd name="T57" fmla="*/ 118 h 127"/>
                <a:gd name="T58" fmla="*/ 32 w 100"/>
                <a:gd name="T59" fmla="*/ 121 h 127"/>
                <a:gd name="T60" fmla="*/ 42 w 100"/>
                <a:gd name="T61" fmla="*/ 122 h 127"/>
                <a:gd name="T62" fmla="*/ 53 w 100"/>
                <a:gd name="T63" fmla="*/ 122 h 127"/>
                <a:gd name="T64" fmla="*/ 63 w 100"/>
                <a:gd name="T65" fmla="*/ 121 h 127"/>
                <a:gd name="T66" fmla="*/ 74 w 100"/>
                <a:gd name="T67" fmla="*/ 118 h 127"/>
                <a:gd name="T68" fmla="*/ 83 w 100"/>
                <a:gd name="T69" fmla="*/ 112 h 127"/>
                <a:gd name="T70" fmla="*/ 92 w 100"/>
                <a:gd name="T71" fmla="*/ 106 h 127"/>
                <a:gd name="T72" fmla="*/ 97 w 100"/>
                <a:gd name="T73" fmla="*/ 97 h 127"/>
                <a:gd name="T74" fmla="*/ 99 w 100"/>
                <a:gd name="T75" fmla="*/ 85 h 127"/>
                <a:gd name="T76" fmla="*/ 96 w 100"/>
                <a:gd name="T77" fmla="*/ 72 h 127"/>
                <a:gd name="T78" fmla="*/ 89 w 100"/>
                <a:gd name="T79" fmla="*/ 61 h 127"/>
                <a:gd name="T80" fmla="*/ 78 w 100"/>
                <a:gd name="T81" fmla="*/ 54 h 127"/>
                <a:gd name="T82" fmla="*/ 71 w 100"/>
                <a:gd name="T83" fmla="*/ 50 h 127"/>
                <a:gd name="T84" fmla="*/ 65 w 100"/>
                <a:gd name="T85" fmla="*/ 48 h 127"/>
                <a:gd name="T86" fmla="*/ 57 w 100"/>
                <a:gd name="T87" fmla="*/ 45 h 127"/>
                <a:gd name="T88" fmla="*/ 50 w 100"/>
                <a:gd name="T89" fmla="*/ 42 h 127"/>
                <a:gd name="T90" fmla="*/ 43 w 100"/>
                <a:gd name="T91" fmla="*/ 39 h 127"/>
                <a:gd name="T92" fmla="*/ 39 w 100"/>
                <a:gd name="T93" fmla="*/ 37 h 127"/>
                <a:gd name="T94" fmla="*/ 34 w 100"/>
                <a:gd name="T95" fmla="*/ 30 h 127"/>
                <a:gd name="T96" fmla="*/ 39 w 100"/>
                <a:gd name="T97" fmla="*/ 23 h 127"/>
                <a:gd name="T98" fmla="*/ 52 w 100"/>
                <a:gd name="T99" fmla="*/ 20 h 127"/>
                <a:gd name="T100" fmla="*/ 60 w 100"/>
                <a:gd name="T101" fmla="*/ 21 h 127"/>
                <a:gd name="T102" fmla="*/ 69 w 100"/>
                <a:gd name="T103" fmla="*/ 23 h 127"/>
                <a:gd name="T104" fmla="*/ 78 w 100"/>
                <a:gd name="T105" fmla="*/ 27 h 127"/>
                <a:gd name="T106" fmla="*/ 85 w 100"/>
                <a:gd name="T107" fmla="*/ 32 h 127"/>
                <a:gd name="T108" fmla="*/ 88 w 100"/>
                <a:gd name="T109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0" h="127">
                  <a:moveTo>
                    <a:pt x="88" y="35"/>
                  </a:moveTo>
                  <a:lnTo>
                    <a:pt x="87" y="0"/>
                  </a:lnTo>
                  <a:lnTo>
                    <a:pt x="75" y="8"/>
                  </a:lnTo>
                  <a:lnTo>
                    <a:pt x="72" y="7"/>
                  </a:lnTo>
                  <a:lnTo>
                    <a:pt x="69" y="6"/>
                  </a:lnTo>
                  <a:lnTo>
                    <a:pt x="66" y="5"/>
                  </a:lnTo>
                  <a:lnTo>
                    <a:pt x="62" y="5"/>
                  </a:lnTo>
                  <a:lnTo>
                    <a:pt x="59" y="4"/>
                  </a:lnTo>
                  <a:lnTo>
                    <a:pt x="56" y="4"/>
                  </a:lnTo>
                  <a:lnTo>
                    <a:pt x="53" y="4"/>
                  </a:lnTo>
                  <a:lnTo>
                    <a:pt x="49" y="4"/>
                  </a:lnTo>
                  <a:lnTo>
                    <a:pt x="46" y="4"/>
                  </a:lnTo>
                  <a:lnTo>
                    <a:pt x="42" y="4"/>
                  </a:lnTo>
                  <a:lnTo>
                    <a:pt x="39" y="5"/>
                  </a:lnTo>
                  <a:lnTo>
                    <a:pt x="36" y="5"/>
                  </a:lnTo>
                  <a:lnTo>
                    <a:pt x="33" y="6"/>
                  </a:lnTo>
                  <a:lnTo>
                    <a:pt x="30" y="7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21" y="11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7" y="23"/>
                  </a:lnTo>
                  <a:lnTo>
                    <a:pt x="4" y="27"/>
                  </a:lnTo>
                  <a:lnTo>
                    <a:pt x="1" y="33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8"/>
                  </a:lnTo>
                  <a:lnTo>
                    <a:pt x="1" y="52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5" y="59"/>
                  </a:lnTo>
                  <a:lnTo>
                    <a:pt x="7" y="62"/>
                  </a:lnTo>
                  <a:lnTo>
                    <a:pt x="8" y="63"/>
                  </a:lnTo>
                  <a:lnTo>
                    <a:pt x="10" y="65"/>
                  </a:lnTo>
                  <a:lnTo>
                    <a:pt x="12" y="67"/>
                  </a:lnTo>
                  <a:lnTo>
                    <a:pt x="14" y="69"/>
                  </a:lnTo>
                  <a:lnTo>
                    <a:pt x="16" y="70"/>
                  </a:lnTo>
                  <a:lnTo>
                    <a:pt x="19" y="72"/>
                  </a:lnTo>
                  <a:lnTo>
                    <a:pt x="21" y="72"/>
                  </a:lnTo>
                  <a:lnTo>
                    <a:pt x="24" y="73"/>
                  </a:lnTo>
                  <a:lnTo>
                    <a:pt x="26" y="75"/>
                  </a:lnTo>
                  <a:lnTo>
                    <a:pt x="28" y="76"/>
                  </a:lnTo>
                  <a:lnTo>
                    <a:pt x="32" y="77"/>
                  </a:lnTo>
                  <a:lnTo>
                    <a:pt x="34" y="78"/>
                  </a:lnTo>
                  <a:lnTo>
                    <a:pt x="38" y="79"/>
                  </a:lnTo>
                  <a:lnTo>
                    <a:pt x="41" y="81"/>
                  </a:lnTo>
                  <a:lnTo>
                    <a:pt x="44" y="82"/>
                  </a:lnTo>
                  <a:lnTo>
                    <a:pt x="46" y="83"/>
                  </a:lnTo>
                  <a:lnTo>
                    <a:pt x="49" y="84"/>
                  </a:lnTo>
                  <a:lnTo>
                    <a:pt x="52" y="85"/>
                  </a:lnTo>
                  <a:lnTo>
                    <a:pt x="54" y="86"/>
                  </a:lnTo>
                  <a:lnTo>
                    <a:pt x="56" y="87"/>
                  </a:lnTo>
                  <a:lnTo>
                    <a:pt x="58" y="88"/>
                  </a:lnTo>
                  <a:lnTo>
                    <a:pt x="60" y="90"/>
                  </a:lnTo>
                  <a:lnTo>
                    <a:pt x="61" y="91"/>
                  </a:lnTo>
                  <a:lnTo>
                    <a:pt x="62" y="92"/>
                  </a:lnTo>
                  <a:lnTo>
                    <a:pt x="62" y="94"/>
                  </a:lnTo>
                  <a:lnTo>
                    <a:pt x="63" y="96"/>
                  </a:lnTo>
                  <a:lnTo>
                    <a:pt x="62" y="98"/>
                  </a:lnTo>
                  <a:lnTo>
                    <a:pt x="60" y="100"/>
                  </a:lnTo>
                  <a:lnTo>
                    <a:pt x="59" y="102"/>
                  </a:lnTo>
                  <a:lnTo>
                    <a:pt x="56" y="103"/>
                  </a:lnTo>
                  <a:lnTo>
                    <a:pt x="53" y="104"/>
                  </a:lnTo>
                  <a:lnTo>
                    <a:pt x="50" y="105"/>
                  </a:lnTo>
                  <a:lnTo>
                    <a:pt x="47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0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5"/>
                  </a:lnTo>
                  <a:lnTo>
                    <a:pt x="30" y="105"/>
                  </a:lnTo>
                  <a:lnTo>
                    <a:pt x="27" y="104"/>
                  </a:lnTo>
                  <a:lnTo>
                    <a:pt x="24" y="103"/>
                  </a:lnTo>
                  <a:lnTo>
                    <a:pt x="21" y="102"/>
                  </a:lnTo>
                  <a:lnTo>
                    <a:pt x="18" y="101"/>
                  </a:lnTo>
                  <a:lnTo>
                    <a:pt x="14" y="100"/>
                  </a:lnTo>
                  <a:lnTo>
                    <a:pt x="11" y="98"/>
                  </a:lnTo>
                  <a:lnTo>
                    <a:pt x="8" y="96"/>
                  </a:lnTo>
                  <a:lnTo>
                    <a:pt x="5" y="94"/>
                  </a:lnTo>
                  <a:lnTo>
                    <a:pt x="2" y="92"/>
                  </a:lnTo>
                  <a:lnTo>
                    <a:pt x="0" y="89"/>
                  </a:lnTo>
                  <a:lnTo>
                    <a:pt x="2" y="126"/>
                  </a:lnTo>
                  <a:lnTo>
                    <a:pt x="16" y="116"/>
                  </a:lnTo>
                  <a:lnTo>
                    <a:pt x="19" y="118"/>
                  </a:lnTo>
                  <a:lnTo>
                    <a:pt x="22" y="118"/>
                  </a:lnTo>
                  <a:lnTo>
                    <a:pt x="25" y="119"/>
                  </a:lnTo>
                  <a:lnTo>
                    <a:pt x="28" y="120"/>
                  </a:lnTo>
                  <a:lnTo>
                    <a:pt x="32" y="121"/>
                  </a:lnTo>
                  <a:lnTo>
                    <a:pt x="36" y="121"/>
                  </a:lnTo>
                  <a:lnTo>
                    <a:pt x="39" y="122"/>
                  </a:lnTo>
                  <a:lnTo>
                    <a:pt x="42" y="122"/>
                  </a:lnTo>
                  <a:lnTo>
                    <a:pt x="46" y="122"/>
                  </a:lnTo>
                  <a:lnTo>
                    <a:pt x="49" y="122"/>
                  </a:lnTo>
                  <a:lnTo>
                    <a:pt x="53" y="122"/>
                  </a:lnTo>
                  <a:lnTo>
                    <a:pt x="56" y="122"/>
                  </a:lnTo>
                  <a:lnTo>
                    <a:pt x="60" y="121"/>
                  </a:lnTo>
                  <a:lnTo>
                    <a:pt x="63" y="121"/>
                  </a:lnTo>
                  <a:lnTo>
                    <a:pt x="66" y="120"/>
                  </a:lnTo>
                  <a:lnTo>
                    <a:pt x="70" y="119"/>
                  </a:lnTo>
                  <a:lnTo>
                    <a:pt x="74" y="118"/>
                  </a:lnTo>
                  <a:lnTo>
                    <a:pt x="77" y="116"/>
                  </a:lnTo>
                  <a:lnTo>
                    <a:pt x="80" y="115"/>
                  </a:lnTo>
                  <a:lnTo>
                    <a:pt x="83" y="112"/>
                  </a:lnTo>
                  <a:lnTo>
                    <a:pt x="86" y="110"/>
                  </a:lnTo>
                  <a:lnTo>
                    <a:pt x="89" y="108"/>
                  </a:lnTo>
                  <a:lnTo>
                    <a:pt x="92" y="106"/>
                  </a:lnTo>
                  <a:lnTo>
                    <a:pt x="94" y="103"/>
                  </a:lnTo>
                  <a:lnTo>
                    <a:pt x="96" y="100"/>
                  </a:lnTo>
                  <a:lnTo>
                    <a:pt x="97" y="97"/>
                  </a:lnTo>
                  <a:lnTo>
                    <a:pt x="98" y="93"/>
                  </a:lnTo>
                  <a:lnTo>
                    <a:pt x="99" y="89"/>
                  </a:lnTo>
                  <a:lnTo>
                    <a:pt x="99" y="85"/>
                  </a:lnTo>
                  <a:lnTo>
                    <a:pt x="99" y="81"/>
                  </a:lnTo>
                  <a:lnTo>
                    <a:pt x="98" y="76"/>
                  </a:lnTo>
                  <a:lnTo>
                    <a:pt x="96" y="72"/>
                  </a:lnTo>
                  <a:lnTo>
                    <a:pt x="94" y="68"/>
                  </a:lnTo>
                  <a:lnTo>
                    <a:pt x="91" y="64"/>
                  </a:lnTo>
                  <a:lnTo>
                    <a:pt x="89" y="61"/>
                  </a:lnTo>
                  <a:lnTo>
                    <a:pt x="85" y="59"/>
                  </a:lnTo>
                  <a:lnTo>
                    <a:pt x="81" y="56"/>
                  </a:lnTo>
                  <a:lnTo>
                    <a:pt x="78" y="54"/>
                  </a:lnTo>
                  <a:lnTo>
                    <a:pt x="75" y="52"/>
                  </a:lnTo>
                  <a:lnTo>
                    <a:pt x="72" y="51"/>
                  </a:lnTo>
                  <a:lnTo>
                    <a:pt x="71" y="50"/>
                  </a:lnTo>
                  <a:lnTo>
                    <a:pt x="69" y="50"/>
                  </a:lnTo>
                  <a:lnTo>
                    <a:pt x="67" y="48"/>
                  </a:lnTo>
                  <a:lnTo>
                    <a:pt x="65" y="48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57" y="45"/>
                  </a:lnTo>
                  <a:lnTo>
                    <a:pt x="55" y="44"/>
                  </a:lnTo>
                  <a:lnTo>
                    <a:pt x="53" y="43"/>
                  </a:lnTo>
                  <a:lnTo>
                    <a:pt x="50" y="42"/>
                  </a:lnTo>
                  <a:lnTo>
                    <a:pt x="48" y="41"/>
                  </a:lnTo>
                  <a:lnTo>
                    <a:pt x="45" y="40"/>
                  </a:lnTo>
                  <a:lnTo>
                    <a:pt x="43" y="39"/>
                  </a:lnTo>
                  <a:lnTo>
                    <a:pt x="41" y="38"/>
                  </a:lnTo>
                  <a:lnTo>
                    <a:pt x="40" y="38"/>
                  </a:lnTo>
                  <a:lnTo>
                    <a:pt x="39" y="37"/>
                  </a:lnTo>
                  <a:lnTo>
                    <a:pt x="36" y="35"/>
                  </a:lnTo>
                  <a:lnTo>
                    <a:pt x="35" y="33"/>
                  </a:lnTo>
                  <a:lnTo>
                    <a:pt x="34" y="30"/>
                  </a:lnTo>
                  <a:lnTo>
                    <a:pt x="35" y="28"/>
                  </a:lnTo>
                  <a:lnTo>
                    <a:pt x="36" y="25"/>
                  </a:lnTo>
                  <a:lnTo>
                    <a:pt x="39" y="23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20"/>
                  </a:lnTo>
                  <a:lnTo>
                    <a:pt x="54" y="20"/>
                  </a:lnTo>
                  <a:lnTo>
                    <a:pt x="57" y="20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7" y="23"/>
                  </a:lnTo>
                  <a:lnTo>
                    <a:pt x="69" y="23"/>
                  </a:lnTo>
                  <a:lnTo>
                    <a:pt x="72" y="24"/>
                  </a:lnTo>
                  <a:lnTo>
                    <a:pt x="75" y="26"/>
                  </a:lnTo>
                  <a:lnTo>
                    <a:pt x="78" y="27"/>
                  </a:lnTo>
                  <a:lnTo>
                    <a:pt x="80" y="29"/>
                  </a:lnTo>
                  <a:lnTo>
                    <a:pt x="83" y="30"/>
                  </a:lnTo>
                  <a:lnTo>
                    <a:pt x="85" y="32"/>
                  </a:lnTo>
                  <a:lnTo>
                    <a:pt x="86" y="33"/>
                  </a:lnTo>
                  <a:lnTo>
                    <a:pt x="88" y="34"/>
                  </a:lnTo>
                  <a:lnTo>
                    <a:pt x="88" y="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1" name="Freeform 57">
              <a:extLst>
                <a:ext uri="{FF2B5EF4-FFF2-40B4-BE49-F238E27FC236}">
                  <a16:creationId xmlns:a16="http://schemas.microsoft.com/office/drawing/2014/main" id="{1CDFDA16-A199-7743-BF07-8C5A0ADFC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" y="304"/>
              <a:ext cx="140" cy="116"/>
            </a:xfrm>
            <a:custGeom>
              <a:avLst/>
              <a:gdLst>
                <a:gd name="T0" fmla="*/ 28 w 140"/>
                <a:gd name="T1" fmla="*/ 51 h 116"/>
                <a:gd name="T2" fmla="*/ 30 w 140"/>
                <a:gd name="T3" fmla="*/ 43 h 116"/>
                <a:gd name="T4" fmla="*/ 32 w 140"/>
                <a:gd name="T5" fmla="*/ 36 h 116"/>
                <a:gd name="T6" fmla="*/ 34 w 140"/>
                <a:gd name="T7" fmla="*/ 29 h 116"/>
                <a:gd name="T8" fmla="*/ 36 w 140"/>
                <a:gd name="T9" fmla="*/ 23 h 116"/>
                <a:gd name="T10" fmla="*/ 38 w 140"/>
                <a:gd name="T11" fmla="*/ 18 h 116"/>
                <a:gd name="T12" fmla="*/ 39 w 140"/>
                <a:gd name="T13" fmla="*/ 15 h 116"/>
                <a:gd name="T14" fmla="*/ 39 w 140"/>
                <a:gd name="T15" fmla="*/ 12 h 116"/>
                <a:gd name="T16" fmla="*/ 39 w 140"/>
                <a:gd name="T17" fmla="*/ 12 h 116"/>
                <a:gd name="T18" fmla="*/ 28 w 140"/>
                <a:gd name="T19" fmla="*/ 0 h 116"/>
                <a:gd name="T20" fmla="*/ 84 w 140"/>
                <a:gd name="T21" fmla="*/ 0 h 116"/>
                <a:gd name="T22" fmla="*/ 125 w 140"/>
                <a:gd name="T23" fmla="*/ 102 h 116"/>
                <a:gd name="T24" fmla="*/ 139 w 140"/>
                <a:gd name="T25" fmla="*/ 115 h 116"/>
                <a:gd name="T26" fmla="*/ 65 w 140"/>
                <a:gd name="T27" fmla="*/ 115 h 116"/>
                <a:gd name="T28" fmla="*/ 78 w 140"/>
                <a:gd name="T29" fmla="*/ 102 h 116"/>
                <a:gd name="T30" fmla="*/ 74 w 140"/>
                <a:gd name="T31" fmla="*/ 89 h 116"/>
                <a:gd name="T32" fmla="*/ 33 w 140"/>
                <a:gd name="T33" fmla="*/ 89 h 116"/>
                <a:gd name="T34" fmla="*/ 28 w 140"/>
                <a:gd name="T35" fmla="*/ 103 h 116"/>
                <a:gd name="T36" fmla="*/ 38 w 140"/>
                <a:gd name="T37" fmla="*/ 115 h 116"/>
                <a:gd name="T38" fmla="*/ 0 w 140"/>
                <a:gd name="T39" fmla="*/ 115 h 116"/>
                <a:gd name="T40" fmla="*/ 14 w 140"/>
                <a:gd name="T41" fmla="*/ 102 h 116"/>
                <a:gd name="T42" fmla="*/ 14 w 140"/>
                <a:gd name="T43" fmla="*/ 100 h 116"/>
                <a:gd name="T44" fmla="*/ 15 w 140"/>
                <a:gd name="T45" fmla="*/ 97 h 116"/>
                <a:gd name="T46" fmla="*/ 16 w 140"/>
                <a:gd name="T47" fmla="*/ 92 h 116"/>
                <a:gd name="T48" fmla="*/ 18 w 140"/>
                <a:gd name="T49" fmla="*/ 85 h 116"/>
                <a:gd name="T50" fmla="*/ 20 w 140"/>
                <a:gd name="T51" fmla="*/ 77 h 116"/>
                <a:gd name="T52" fmla="*/ 23 w 140"/>
                <a:gd name="T53" fmla="*/ 69 h 116"/>
                <a:gd name="T54" fmla="*/ 25 w 140"/>
                <a:gd name="T55" fmla="*/ 60 h 116"/>
                <a:gd name="T56" fmla="*/ 28 w 140"/>
                <a:gd name="T57" fmla="*/ 51 h 116"/>
                <a:gd name="T58" fmla="*/ 44 w 140"/>
                <a:gd name="T59" fmla="*/ 51 h 116"/>
                <a:gd name="T60" fmla="*/ 43 w 140"/>
                <a:gd name="T61" fmla="*/ 54 h 116"/>
                <a:gd name="T62" fmla="*/ 42 w 140"/>
                <a:gd name="T63" fmla="*/ 58 h 116"/>
                <a:gd name="T64" fmla="*/ 41 w 140"/>
                <a:gd name="T65" fmla="*/ 61 h 116"/>
                <a:gd name="T66" fmla="*/ 40 w 140"/>
                <a:gd name="T67" fmla="*/ 64 h 116"/>
                <a:gd name="T68" fmla="*/ 39 w 140"/>
                <a:gd name="T69" fmla="*/ 67 h 116"/>
                <a:gd name="T70" fmla="*/ 39 w 140"/>
                <a:gd name="T71" fmla="*/ 69 h 116"/>
                <a:gd name="T72" fmla="*/ 38 w 140"/>
                <a:gd name="T73" fmla="*/ 71 h 116"/>
                <a:gd name="T74" fmla="*/ 38 w 140"/>
                <a:gd name="T75" fmla="*/ 71 h 116"/>
                <a:gd name="T76" fmla="*/ 66 w 140"/>
                <a:gd name="T77" fmla="*/ 71 h 116"/>
                <a:gd name="T78" fmla="*/ 50 w 140"/>
                <a:gd name="T79" fmla="*/ 30 h 116"/>
                <a:gd name="T80" fmla="*/ 50 w 140"/>
                <a:gd name="T81" fmla="*/ 30 h 116"/>
                <a:gd name="T82" fmla="*/ 49 w 140"/>
                <a:gd name="T83" fmla="*/ 32 h 116"/>
                <a:gd name="T84" fmla="*/ 49 w 140"/>
                <a:gd name="T85" fmla="*/ 34 h 116"/>
                <a:gd name="T86" fmla="*/ 48 w 140"/>
                <a:gd name="T87" fmla="*/ 37 h 116"/>
                <a:gd name="T88" fmla="*/ 47 w 140"/>
                <a:gd name="T89" fmla="*/ 40 h 116"/>
                <a:gd name="T90" fmla="*/ 46 w 140"/>
                <a:gd name="T91" fmla="*/ 43 h 116"/>
                <a:gd name="T92" fmla="*/ 45 w 140"/>
                <a:gd name="T93" fmla="*/ 47 h 116"/>
                <a:gd name="T94" fmla="*/ 44 w 140"/>
                <a:gd name="T95" fmla="*/ 51 h 116"/>
                <a:gd name="T96" fmla="*/ 28 w 140"/>
                <a:gd name="T97" fmla="*/ 5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0" h="116">
                  <a:moveTo>
                    <a:pt x="28" y="51"/>
                  </a:moveTo>
                  <a:lnTo>
                    <a:pt x="30" y="43"/>
                  </a:lnTo>
                  <a:lnTo>
                    <a:pt x="32" y="36"/>
                  </a:lnTo>
                  <a:lnTo>
                    <a:pt x="34" y="29"/>
                  </a:lnTo>
                  <a:lnTo>
                    <a:pt x="36" y="23"/>
                  </a:lnTo>
                  <a:lnTo>
                    <a:pt x="38" y="18"/>
                  </a:lnTo>
                  <a:lnTo>
                    <a:pt x="39" y="15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28" y="0"/>
                  </a:lnTo>
                  <a:lnTo>
                    <a:pt x="84" y="0"/>
                  </a:lnTo>
                  <a:lnTo>
                    <a:pt x="125" y="102"/>
                  </a:lnTo>
                  <a:lnTo>
                    <a:pt x="139" y="115"/>
                  </a:lnTo>
                  <a:lnTo>
                    <a:pt x="65" y="115"/>
                  </a:lnTo>
                  <a:lnTo>
                    <a:pt x="78" y="102"/>
                  </a:lnTo>
                  <a:lnTo>
                    <a:pt x="74" y="89"/>
                  </a:lnTo>
                  <a:lnTo>
                    <a:pt x="33" y="89"/>
                  </a:lnTo>
                  <a:lnTo>
                    <a:pt x="28" y="103"/>
                  </a:lnTo>
                  <a:lnTo>
                    <a:pt x="38" y="115"/>
                  </a:lnTo>
                  <a:lnTo>
                    <a:pt x="0" y="115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5" y="97"/>
                  </a:lnTo>
                  <a:lnTo>
                    <a:pt x="16" y="92"/>
                  </a:lnTo>
                  <a:lnTo>
                    <a:pt x="18" y="85"/>
                  </a:lnTo>
                  <a:lnTo>
                    <a:pt x="20" y="77"/>
                  </a:lnTo>
                  <a:lnTo>
                    <a:pt x="23" y="69"/>
                  </a:lnTo>
                  <a:lnTo>
                    <a:pt x="25" y="60"/>
                  </a:lnTo>
                  <a:lnTo>
                    <a:pt x="28" y="51"/>
                  </a:lnTo>
                  <a:lnTo>
                    <a:pt x="44" y="51"/>
                  </a:lnTo>
                  <a:lnTo>
                    <a:pt x="43" y="54"/>
                  </a:lnTo>
                  <a:lnTo>
                    <a:pt x="42" y="58"/>
                  </a:lnTo>
                  <a:lnTo>
                    <a:pt x="41" y="61"/>
                  </a:lnTo>
                  <a:lnTo>
                    <a:pt x="40" y="64"/>
                  </a:lnTo>
                  <a:lnTo>
                    <a:pt x="39" y="67"/>
                  </a:lnTo>
                  <a:lnTo>
                    <a:pt x="39" y="69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66" y="71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49" y="32"/>
                  </a:lnTo>
                  <a:lnTo>
                    <a:pt x="49" y="34"/>
                  </a:lnTo>
                  <a:lnTo>
                    <a:pt x="48" y="37"/>
                  </a:lnTo>
                  <a:lnTo>
                    <a:pt x="47" y="40"/>
                  </a:lnTo>
                  <a:lnTo>
                    <a:pt x="46" y="43"/>
                  </a:lnTo>
                  <a:lnTo>
                    <a:pt x="45" y="47"/>
                  </a:lnTo>
                  <a:lnTo>
                    <a:pt x="44" y="51"/>
                  </a:lnTo>
                  <a:lnTo>
                    <a:pt x="28" y="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2" name="Freeform 58">
              <a:extLst>
                <a:ext uri="{FF2B5EF4-FFF2-40B4-BE49-F238E27FC236}">
                  <a16:creationId xmlns:a16="http://schemas.microsoft.com/office/drawing/2014/main" id="{8FF14546-77D2-DE4C-8728-546E631CD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304"/>
              <a:ext cx="138" cy="116"/>
            </a:xfrm>
            <a:custGeom>
              <a:avLst/>
              <a:gdLst>
                <a:gd name="T0" fmla="*/ 28 w 138"/>
                <a:gd name="T1" fmla="*/ 51 h 116"/>
                <a:gd name="T2" fmla="*/ 30 w 138"/>
                <a:gd name="T3" fmla="*/ 43 h 116"/>
                <a:gd name="T4" fmla="*/ 32 w 138"/>
                <a:gd name="T5" fmla="*/ 36 h 116"/>
                <a:gd name="T6" fmla="*/ 34 w 138"/>
                <a:gd name="T7" fmla="*/ 29 h 116"/>
                <a:gd name="T8" fmla="*/ 35 w 138"/>
                <a:gd name="T9" fmla="*/ 23 h 116"/>
                <a:gd name="T10" fmla="*/ 37 w 138"/>
                <a:gd name="T11" fmla="*/ 18 h 116"/>
                <a:gd name="T12" fmla="*/ 38 w 138"/>
                <a:gd name="T13" fmla="*/ 15 h 116"/>
                <a:gd name="T14" fmla="*/ 39 w 138"/>
                <a:gd name="T15" fmla="*/ 12 h 116"/>
                <a:gd name="T16" fmla="*/ 39 w 138"/>
                <a:gd name="T17" fmla="*/ 12 h 116"/>
                <a:gd name="T18" fmla="*/ 27 w 138"/>
                <a:gd name="T19" fmla="*/ 0 h 116"/>
                <a:gd name="T20" fmla="*/ 83 w 138"/>
                <a:gd name="T21" fmla="*/ 0 h 116"/>
                <a:gd name="T22" fmla="*/ 124 w 138"/>
                <a:gd name="T23" fmla="*/ 102 h 116"/>
                <a:gd name="T24" fmla="*/ 137 w 138"/>
                <a:gd name="T25" fmla="*/ 115 h 116"/>
                <a:gd name="T26" fmla="*/ 64 w 138"/>
                <a:gd name="T27" fmla="*/ 115 h 116"/>
                <a:gd name="T28" fmla="*/ 77 w 138"/>
                <a:gd name="T29" fmla="*/ 102 h 116"/>
                <a:gd name="T30" fmla="*/ 73 w 138"/>
                <a:gd name="T31" fmla="*/ 89 h 116"/>
                <a:gd name="T32" fmla="*/ 32 w 138"/>
                <a:gd name="T33" fmla="*/ 89 h 116"/>
                <a:gd name="T34" fmla="*/ 28 w 138"/>
                <a:gd name="T35" fmla="*/ 103 h 116"/>
                <a:gd name="T36" fmla="*/ 38 w 138"/>
                <a:gd name="T37" fmla="*/ 115 h 116"/>
                <a:gd name="T38" fmla="*/ 0 w 138"/>
                <a:gd name="T39" fmla="*/ 115 h 116"/>
                <a:gd name="T40" fmla="*/ 13 w 138"/>
                <a:gd name="T41" fmla="*/ 102 h 116"/>
                <a:gd name="T42" fmla="*/ 13 w 138"/>
                <a:gd name="T43" fmla="*/ 100 h 116"/>
                <a:gd name="T44" fmla="*/ 15 w 138"/>
                <a:gd name="T45" fmla="*/ 97 h 116"/>
                <a:gd name="T46" fmla="*/ 16 w 138"/>
                <a:gd name="T47" fmla="*/ 92 h 116"/>
                <a:gd name="T48" fmla="*/ 18 w 138"/>
                <a:gd name="T49" fmla="*/ 85 h 116"/>
                <a:gd name="T50" fmla="*/ 20 w 138"/>
                <a:gd name="T51" fmla="*/ 77 h 116"/>
                <a:gd name="T52" fmla="*/ 22 w 138"/>
                <a:gd name="T53" fmla="*/ 69 h 116"/>
                <a:gd name="T54" fmla="*/ 25 w 138"/>
                <a:gd name="T55" fmla="*/ 60 h 116"/>
                <a:gd name="T56" fmla="*/ 28 w 138"/>
                <a:gd name="T57" fmla="*/ 51 h 116"/>
                <a:gd name="T58" fmla="*/ 43 w 138"/>
                <a:gd name="T59" fmla="*/ 51 h 116"/>
                <a:gd name="T60" fmla="*/ 42 w 138"/>
                <a:gd name="T61" fmla="*/ 54 h 116"/>
                <a:gd name="T62" fmla="*/ 41 w 138"/>
                <a:gd name="T63" fmla="*/ 58 h 116"/>
                <a:gd name="T64" fmla="*/ 40 w 138"/>
                <a:gd name="T65" fmla="*/ 61 h 116"/>
                <a:gd name="T66" fmla="*/ 39 w 138"/>
                <a:gd name="T67" fmla="*/ 64 h 116"/>
                <a:gd name="T68" fmla="*/ 38 w 138"/>
                <a:gd name="T69" fmla="*/ 67 h 116"/>
                <a:gd name="T70" fmla="*/ 38 w 138"/>
                <a:gd name="T71" fmla="*/ 69 h 116"/>
                <a:gd name="T72" fmla="*/ 38 w 138"/>
                <a:gd name="T73" fmla="*/ 71 h 116"/>
                <a:gd name="T74" fmla="*/ 38 w 138"/>
                <a:gd name="T75" fmla="*/ 71 h 116"/>
                <a:gd name="T76" fmla="*/ 65 w 138"/>
                <a:gd name="T77" fmla="*/ 71 h 116"/>
                <a:gd name="T78" fmla="*/ 49 w 138"/>
                <a:gd name="T79" fmla="*/ 30 h 116"/>
                <a:gd name="T80" fmla="*/ 49 w 138"/>
                <a:gd name="T81" fmla="*/ 30 h 116"/>
                <a:gd name="T82" fmla="*/ 48 w 138"/>
                <a:gd name="T83" fmla="*/ 32 h 116"/>
                <a:gd name="T84" fmla="*/ 48 w 138"/>
                <a:gd name="T85" fmla="*/ 34 h 116"/>
                <a:gd name="T86" fmla="*/ 47 w 138"/>
                <a:gd name="T87" fmla="*/ 37 h 116"/>
                <a:gd name="T88" fmla="*/ 47 w 138"/>
                <a:gd name="T89" fmla="*/ 40 h 116"/>
                <a:gd name="T90" fmla="*/ 45 w 138"/>
                <a:gd name="T91" fmla="*/ 43 h 116"/>
                <a:gd name="T92" fmla="*/ 44 w 138"/>
                <a:gd name="T93" fmla="*/ 47 h 116"/>
                <a:gd name="T94" fmla="*/ 43 w 138"/>
                <a:gd name="T95" fmla="*/ 51 h 116"/>
                <a:gd name="T96" fmla="*/ 28 w 138"/>
                <a:gd name="T97" fmla="*/ 5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16">
                  <a:moveTo>
                    <a:pt x="28" y="51"/>
                  </a:moveTo>
                  <a:lnTo>
                    <a:pt x="30" y="43"/>
                  </a:lnTo>
                  <a:lnTo>
                    <a:pt x="32" y="36"/>
                  </a:lnTo>
                  <a:lnTo>
                    <a:pt x="34" y="29"/>
                  </a:lnTo>
                  <a:lnTo>
                    <a:pt x="35" y="23"/>
                  </a:lnTo>
                  <a:lnTo>
                    <a:pt x="37" y="18"/>
                  </a:lnTo>
                  <a:lnTo>
                    <a:pt x="38" y="15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27" y="0"/>
                  </a:lnTo>
                  <a:lnTo>
                    <a:pt x="83" y="0"/>
                  </a:lnTo>
                  <a:lnTo>
                    <a:pt x="124" y="102"/>
                  </a:lnTo>
                  <a:lnTo>
                    <a:pt x="137" y="115"/>
                  </a:lnTo>
                  <a:lnTo>
                    <a:pt x="64" y="115"/>
                  </a:lnTo>
                  <a:lnTo>
                    <a:pt x="77" y="102"/>
                  </a:lnTo>
                  <a:lnTo>
                    <a:pt x="73" y="89"/>
                  </a:lnTo>
                  <a:lnTo>
                    <a:pt x="32" y="89"/>
                  </a:lnTo>
                  <a:lnTo>
                    <a:pt x="28" y="103"/>
                  </a:lnTo>
                  <a:lnTo>
                    <a:pt x="38" y="115"/>
                  </a:lnTo>
                  <a:lnTo>
                    <a:pt x="0" y="115"/>
                  </a:lnTo>
                  <a:lnTo>
                    <a:pt x="13" y="102"/>
                  </a:lnTo>
                  <a:lnTo>
                    <a:pt x="13" y="100"/>
                  </a:lnTo>
                  <a:lnTo>
                    <a:pt x="15" y="97"/>
                  </a:lnTo>
                  <a:lnTo>
                    <a:pt x="16" y="92"/>
                  </a:lnTo>
                  <a:lnTo>
                    <a:pt x="18" y="85"/>
                  </a:lnTo>
                  <a:lnTo>
                    <a:pt x="20" y="77"/>
                  </a:lnTo>
                  <a:lnTo>
                    <a:pt x="22" y="69"/>
                  </a:lnTo>
                  <a:lnTo>
                    <a:pt x="25" y="60"/>
                  </a:lnTo>
                  <a:lnTo>
                    <a:pt x="28" y="51"/>
                  </a:lnTo>
                  <a:lnTo>
                    <a:pt x="43" y="51"/>
                  </a:lnTo>
                  <a:lnTo>
                    <a:pt x="42" y="54"/>
                  </a:lnTo>
                  <a:lnTo>
                    <a:pt x="41" y="58"/>
                  </a:lnTo>
                  <a:lnTo>
                    <a:pt x="40" y="61"/>
                  </a:lnTo>
                  <a:lnTo>
                    <a:pt x="39" y="64"/>
                  </a:lnTo>
                  <a:lnTo>
                    <a:pt x="38" y="67"/>
                  </a:lnTo>
                  <a:lnTo>
                    <a:pt x="38" y="69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65" y="71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8" y="32"/>
                  </a:lnTo>
                  <a:lnTo>
                    <a:pt x="48" y="34"/>
                  </a:lnTo>
                  <a:lnTo>
                    <a:pt x="47" y="37"/>
                  </a:lnTo>
                  <a:lnTo>
                    <a:pt x="47" y="40"/>
                  </a:lnTo>
                  <a:lnTo>
                    <a:pt x="45" y="43"/>
                  </a:lnTo>
                  <a:lnTo>
                    <a:pt x="44" y="47"/>
                  </a:lnTo>
                  <a:lnTo>
                    <a:pt x="43" y="51"/>
                  </a:lnTo>
                  <a:lnTo>
                    <a:pt x="28" y="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3" name="Freeform 59">
              <a:extLst>
                <a:ext uri="{FF2B5EF4-FFF2-40B4-BE49-F238E27FC236}">
                  <a16:creationId xmlns:a16="http://schemas.microsoft.com/office/drawing/2014/main" id="{11938285-4E4E-284A-AD63-A4ABD961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" y="79"/>
              <a:ext cx="675" cy="556"/>
            </a:xfrm>
            <a:custGeom>
              <a:avLst/>
              <a:gdLst>
                <a:gd name="T0" fmla="*/ 663 w 675"/>
                <a:gd name="T1" fmla="*/ 26 h 556"/>
                <a:gd name="T2" fmla="*/ 641 w 675"/>
                <a:gd name="T3" fmla="*/ 64 h 556"/>
                <a:gd name="T4" fmla="*/ 613 w 675"/>
                <a:gd name="T5" fmla="*/ 100 h 556"/>
                <a:gd name="T6" fmla="*/ 580 w 675"/>
                <a:gd name="T7" fmla="*/ 135 h 556"/>
                <a:gd name="T8" fmla="*/ 542 w 675"/>
                <a:gd name="T9" fmla="*/ 169 h 556"/>
                <a:gd name="T10" fmla="*/ 500 w 675"/>
                <a:gd name="T11" fmla="*/ 201 h 556"/>
                <a:gd name="T12" fmla="*/ 456 w 675"/>
                <a:gd name="T13" fmla="*/ 233 h 556"/>
                <a:gd name="T14" fmla="*/ 411 w 675"/>
                <a:gd name="T15" fmla="*/ 263 h 556"/>
                <a:gd name="T16" fmla="*/ 364 w 675"/>
                <a:gd name="T17" fmla="*/ 294 h 556"/>
                <a:gd name="T18" fmla="*/ 316 w 675"/>
                <a:gd name="T19" fmla="*/ 324 h 556"/>
                <a:gd name="T20" fmla="*/ 270 w 675"/>
                <a:gd name="T21" fmla="*/ 353 h 556"/>
                <a:gd name="T22" fmla="*/ 242 w 675"/>
                <a:gd name="T23" fmla="*/ 371 h 556"/>
                <a:gd name="T24" fmla="*/ 215 w 675"/>
                <a:gd name="T25" fmla="*/ 389 h 556"/>
                <a:gd name="T26" fmla="*/ 187 w 675"/>
                <a:gd name="T27" fmla="*/ 407 h 556"/>
                <a:gd name="T28" fmla="*/ 161 w 675"/>
                <a:gd name="T29" fmla="*/ 426 h 556"/>
                <a:gd name="T30" fmla="*/ 135 w 675"/>
                <a:gd name="T31" fmla="*/ 445 h 556"/>
                <a:gd name="T32" fmla="*/ 110 w 675"/>
                <a:gd name="T33" fmla="*/ 464 h 556"/>
                <a:gd name="T34" fmla="*/ 86 w 675"/>
                <a:gd name="T35" fmla="*/ 483 h 556"/>
                <a:gd name="T36" fmla="*/ 63 w 675"/>
                <a:gd name="T37" fmla="*/ 501 h 556"/>
                <a:gd name="T38" fmla="*/ 41 w 675"/>
                <a:gd name="T39" fmla="*/ 519 h 556"/>
                <a:gd name="T40" fmla="*/ 20 w 675"/>
                <a:gd name="T41" fmla="*/ 537 h 556"/>
                <a:gd name="T42" fmla="*/ 3 w 675"/>
                <a:gd name="T43" fmla="*/ 553 h 556"/>
                <a:gd name="T44" fmla="*/ 2 w 675"/>
                <a:gd name="T45" fmla="*/ 553 h 556"/>
                <a:gd name="T46" fmla="*/ 6 w 675"/>
                <a:gd name="T47" fmla="*/ 548 h 556"/>
                <a:gd name="T48" fmla="*/ 22 w 675"/>
                <a:gd name="T49" fmla="*/ 530 h 556"/>
                <a:gd name="T50" fmla="*/ 48 w 675"/>
                <a:gd name="T51" fmla="*/ 503 h 556"/>
                <a:gd name="T52" fmla="*/ 76 w 675"/>
                <a:gd name="T53" fmla="*/ 477 h 556"/>
                <a:gd name="T54" fmla="*/ 103 w 675"/>
                <a:gd name="T55" fmla="*/ 455 h 556"/>
                <a:gd name="T56" fmla="*/ 130 w 675"/>
                <a:gd name="T57" fmla="*/ 433 h 556"/>
                <a:gd name="T58" fmla="*/ 155 w 675"/>
                <a:gd name="T59" fmla="*/ 414 h 556"/>
                <a:gd name="T60" fmla="*/ 181 w 675"/>
                <a:gd name="T61" fmla="*/ 396 h 556"/>
                <a:gd name="T62" fmla="*/ 204 w 675"/>
                <a:gd name="T63" fmla="*/ 380 h 556"/>
                <a:gd name="T64" fmla="*/ 226 w 675"/>
                <a:gd name="T65" fmla="*/ 365 h 556"/>
                <a:gd name="T66" fmla="*/ 247 w 675"/>
                <a:gd name="T67" fmla="*/ 353 h 556"/>
                <a:gd name="T68" fmla="*/ 265 w 675"/>
                <a:gd name="T69" fmla="*/ 341 h 556"/>
                <a:gd name="T70" fmla="*/ 292 w 675"/>
                <a:gd name="T71" fmla="*/ 323 h 556"/>
                <a:gd name="T72" fmla="*/ 318 w 675"/>
                <a:gd name="T73" fmla="*/ 307 h 556"/>
                <a:gd name="T74" fmla="*/ 343 w 675"/>
                <a:gd name="T75" fmla="*/ 292 h 556"/>
                <a:gd name="T76" fmla="*/ 368 w 675"/>
                <a:gd name="T77" fmla="*/ 276 h 556"/>
                <a:gd name="T78" fmla="*/ 394 w 675"/>
                <a:gd name="T79" fmla="*/ 260 h 556"/>
                <a:gd name="T80" fmla="*/ 421 w 675"/>
                <a:gd name="T81" fmla="*/ 241 h 556"/>
                <a:gd name="T82" fmla="*/ 451 w 675"/>
                <a:gd name="T83" fmla="*/ 220 h 556"/>
                <a:gd name="T84" fmla="*/ 485 w 675"/>
                <a:gd name="T85" fmla="*/ 194 h 556"/>
                <a:gd name="T86" fmla="*/ 522 w 675"/>
                <a:gd name="T87" fmla="*/ 164 h 556"/>
                <a:gd name="T88" fmla="*/ 565 w 675"/>
                <a:gd name="T89" fmla="*/ 127 h 556"/>
                <a:gd name="T90" fmla="*/ 674 w 675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5" h="556">
                  <a:moveTo>
                    <a:pt x="674" y="0"/>
                  </a:moveTo>
                  <a:lnTo>
                    <a:pt x="669" y="13"/>
                  </a:lnTo>
                  <a:lnTo>
                    <a:pt x="663" y="26"/>
                  </a:lnTo>
                  <a:lnTo>
                    <a:pt x="656" y="39"/>
                  </a:lnTo>
                  <a:lnTo>
                    <a:pt x="650" y="51"/>
                  </a:lnTo>
                  <a:lnTo>
                    <a:pt x="641" y="64"/>
                  </a:lnTo>
                  <a:lnTo>
                    <a:pt x="633" y="76"/>
                  </a:lnTo>
                  <a:lnTo>
                    <a:pt x="623" y="88"/>
                  </a:lnTo>
                  <a:lnTo>
                    <a:pt x="613" y="100"/>
                  </a:lnTo>
                  <a:lnTo>
                    <a:pt x="603" y="111"/>
                  </a:lnTo>
                  <a:lnTo>
                    <a:pt x="591" y="123"/>
                  </a:lnTo>
                  <a:lnTo>
                    <a:pt x="580" y="135"/>
                  </a:lnTo>
                  <a:lnTo>
                    <a:pt x="567" y="146"/>
                  </a:lnTo>
                  <a:lnTo>
                    <a:pt x="555" y="158"/>
                  </a:lnTo>
                  <a:lnTo>
                    <a:pt x="542" y="169"/>
                  </a:lnTo>
                  <a:lnTo>
                    <a:pt x="529" y="179"/>
                  </a:lnTo>
                  <a:lnTo>
                    <a:pt x="515" y="190"/>
                  </a:lnTo>
                  <a:lnTo>
                    <a:pt x="500" y="201"/>
                  </a:lnTo>
                  <a:lnTo>
                    <a:pt x="486" y="212"/>
                  </a:lnTo>
                  <a:lnTo>
                    <a:pt x="471" y="223"/>
                  </a:lnTo>
                  <a:lnTo>
                    <a:pt x="456" y="233"/>
                  </a:lnTo>
                  <a:lnTo>
                    <a:pt x="441" y="243"/>
                  </a:lnTo>
                  <a:lnTo>
                    <a:pt x="426" y="254"/>
                  </a:lnTo>
                  <a:lnTo>
                    <a:pt x="411" y="263"/>
                  </a:lnTo>
                  <a:lnTo>
                    <a:pt x="394" y="274"/>
                  </a:lnTo>
                  <a:lnTo>
                    <a:pt x="379" y="284"/>
                  </a:lnTo>
                  <a:lnTo>
                    <a:pt x="364" y="294"/>
                  </a:lnTo>
                  <a:lnTo>
                    <a:pt x="347" y="304"/>
                  </a:lnTo>
                  <a:lnTo>
                    <a:pt x="332" y="314"/>
                  </a:lnTo>
                  <a:lnTo>
                    <a:pt x="316" y="324"/>
                  </a:lnTo>
                  <a:lnTo>
                    <a:pt x="300" y="333"/>
                  </a:lnTo>
                  <a:lnTo>
                    <a:pt x="285" y="343"/>
                  </a:lnTo>
                  <a:lnTo>
                    <a:pt x="270" y="353"/>
                  </a:lnTo>
                  <a:lnTo>
                    <a:pt x="261" y="359"/>
                  </a:lnTo>
                  <a:lnTo>
                    <a:pt x="251" y="365"/>
                  </a:lnTo>
                  <a:lnTo>
                    <a:pt x="242" y="371"/>
                  </a:lnTo>
                  <a:lnTo>
                    <a:pt x="233" y="377"/>
                  </a:lnTo>
                  <a:lnTo>
                    <a:pt x="224" y="383"/>
                  </a:lnTo>
                  <a:lnTo>
                    <a:pt x="215" y="389"/>
                  </a:lnTo>
                  <a:lnTo>
                    <a:pt x="206" y="395"/>
                  </a:lnTo>
                  <a:lnTo>
                    <a:pt x="197" y="401"/>
                  </a:lnTo>
                  <a:lnTo>
                    <a:pt x="187" y="407"/>
                  </a:lnTo>
                  <a:lnTo>
                    <a:pt x="179" y="413"/>
                  </a:lnTo>
                  <a:lnTo>
                    <a:pt x="170" y="420"/>
                  </a:lnTo>
                  <a:lnTo>
                    <a:pt x="161" y="426"/>
                  </a:lnTo>
                  <a:lnTo>
                    <a:pt x="152" y="433"/>
                  </a:lnTo>
                  <a:lnTo>
                    <a:pt x="144" y="439"/>
                  </a:lnTo>
                  <a:lnTo>
                    <a:pt x="135" y="445"/>
                  </a:lnTo>
                  <a:lnTo>
                    <a:pt x="127" y="452"/>
                  </a:lnTo>
                  <a:lnTo>
                    <a:pt x="118" y="458"/>
                  </a:lnTo>
                  <a:lnTo>
                    <a:pt x="110" y="464"/>
                  </a:lnTo>
                  <a:lnTo>
                    <a:pt x="102" y="470"/>
                  </a:lnTo>
                  <a:lnTo>
                    <a:pt x="93" y="476"/>
                  </a:lnTo>
                  <a:lnTo>
                    <a:pt x="86" y="483"/>
                  </a:lnTo>
                  <a:lnTo>
                    <a:pt x="78" y="489"/>
                  </a:lnTo>
                  <a:lnTo>
                    <a:pt x="70" y="495"/>
                  </a:lnTo>
                  <a:lnTo>
                    <a:pt x="63" y="501"/>
                  </a:lnTo>
                  <a:lnTo>
                    <a:pt x="55" y="508"/>
                  </a:lnTo>
                  <a:lnTo>
                    <a:pt x="48" y="513"/>
                  </a:lnTo>
                  <a:lnTo>
                    <a:pt x="41" y="519"/>
                  </a:lnTo>
                  <a:lnTo>
                    <a:pt x="34" y="525"/>
                  </a:lnTo>
                  <a:lnTo>
                    <a:pt x="27" y="532"/>
                  </a:lnTo>
                  <a:lnTo>
                    <a:pt x="20" y="537"/>
                  </a:lnTo>
                  <a:lnTo>
                    <a:pt x="14" y="543"/>
                  </a:lnTo>
                  <a:lnTo>
                    <a:pt x="8" y="549"/>
                  </a:lnTo>
                  <a:lnTo>
                    <a:pt x="3" y="553"/>
                  </a:lnTo>
                  <a:lnTo>
                    <a:pt x="0" y="555"/>
                  </a:lnTo>
                  <a:lnTo>
                    <a:pt x="0" y="554"/>
                  </a:lnTo>
                  <a:lnTo>
                    <a:pt x="2" y="553"/>
                  </a:lnTo>
                  <a:lnTo>
                    <a:pt x="4" y="551"/>
                  </a:lnTo>
                  <a:lnTo>
                    <a:pt x="5" y="549"/>
                  </a:lnTo>
                  <a:lnTo>
                    <a:pt x="6" y="548"/>
                  </a:lnTo>
                  <a:lnTo>
                    <a:pt x="4" y="549"/>
                  </a:lnTo>
                  <a:lnTo>
                    <a:pt x="13" y="540"/>
                  </a:lnTo>
                  <a:lnTo>
                    <a:pt x="22" y="530"/>
                  </a:lnTo>
                  <a:lnTo>
                    <a:pt x="31" y="521"/>
                  </a:lnTo>
                  <a:lnTo>
                    <a:pt x="39" y="512"/>
                  </a:lnTo>
                  <a:lnTo>
                    <a:pt x="48" y="503"/>
                  </a:lnTo>
                  <a:lnTo>
                    <a:pt x="58" y="494"/>
                  </a:lnTo>
                  <a:lnTo>
                    <a:pt x="66" y="486"/>
                  </a:lnTo>
                  <a:lnTo>
                    <a:pt x="76" y="477"/>
                  </a:lnTo>
                  <a:lnTo>
                    <a:pt x="85" y="470"/>
                  </a:lnTo>
                  <a:lnTo>
                    <a:pt x="94" y="462"/>
                  </a:lnTo>
                  <a:lnTo>
                    <a:pt x="103" y="455"/>
                  </a:lnTo>
                  <a:lnTo>
                    <a:pt x="112" y="447"/>
                  </a:lnTo>
                  <a:lnTo>
                    <a:pt x="120" y="441"/>
                  </a:lnTo>
                  <a:lnTo>
                    <a:pt x="130" y="433"/>
                  </a:lnTo>
                  <a:lnTo>
                    <a:pt x="139" y="427"/>
                  </a:lnTo>
                  <a:lnTo>
                    <a:pt x="147" y="420"/>
                  </a:lnTo>
                  <a:lnTo>
                    <a:pt x="155" y="414"/>
                  </a:lnTo>
                  <a:lnTo>
                    <a:pt x="164" y="408"/>
                  </a:lnTo>
                  <a:lnTo>
                    <a:pt x="172" y="402"/>
                  </a:lnTo>
                  <a:lnTo>
                    <a:pt x="181" y="396"/>
                  </a:lnTo>
                  <a:lnTo>
                    <a:pt x="189" y="391"/>
                  </a:lnTo>
                  <a:lnTo>
                    <a:pt x="197" y="385"/>
                  </a:lnTo>
                  <a:lnTo>
                    <a:pt x="204" y="380"/>
                  </a:lnTo>
                  <a:lnTo>
                    <a:pt x="212" y="375"/>
                  </a:lnTo>
                  <a:lnTo>
                    <a:pt x="219" y="370"/>
                  </a:lnTo>
                  <a:lnTo>
                    <a:pt x="226" y="365"/>
                  </a:lnTo>
                  <a:lnTo>
                    <a:pt x="233" y="361"/>
                  </a:lnTo>
                  <a:lnTo>
                    <a:pt x="240" y="357"/>
                  </a:lnTo>
                  <a:lnTo>
                    <a:pt x="247" y="353"/>
                  </a:lnTo>
                  <a:lnTo>
                    <a:pt x="253" y="348"/>
                  </a:lnTo>
                  <a:lnTo>
                    <a:pt x="259" y="345"/>
                  </a:lnTo>
                  <a:lnTo>
                    <a:pt x="265" y="341"/>
                  </a:lnTo>
                  <a:lnTo>
                    <a:pt x="274" y="335"/>
                  </a:lnTo>
                  <a:lnTo>
                    <a:pt x="283" y="329"/>
                  </a:lnTo>
                  <a:lnTo>
                    <a:pt x="292" y="323"/>
                  </a:lnTo>
                  <a:lnTo>
                    <a:pt x="300" y="317"/>
                  </a:lnTo>
                  <a:lnTo>
                    <a:pt x="309" y="312"/>
                  </a:lnTo>
                  <a:lnTo>
                    <a:pt x="318" y="307"/>
                  </a:lnTo>
                  <a:lnTo>
                    <a:pt x="326" y="302"/>
                  </a:lnTo>
                  <a:lnTo>
                    <a:pt x="334" y="297"/>
                  </a:lnTo>
                  <a:lnTo>
                    <a:pt x="343" y="292"/>
                  </a:lnTo>
                  <a:lnTo>
                    <a:pt x="351" y="287"/>
                  </a:lnTo>
                  <a:lnTo>
                    <a:pt x="359" y="282"/>
                  </a:lnTo>
                  <a:lnTo>
                    <a:pt x="368" y="276"/>
                  </a:lnTo>
                  <a:lnTo>
                    <a:pt x="376" y="271"/>
                  </a:lnTo>
                  <a:lnTo>
                    <a:pt x="385" y="265"/>
                  </a:lnTo>
                  <a:lnTo>
                    <a:pt x="394" y="260"/>
                  </a:lnTo>
                  <a:lnTo>
                    <a:pt x="403" y="254"/>
                  </a:lnTo>
                  <a:lnTo>
                    <a:pt x="412" y="247"/>
                  </a:lnTo>
                  <a:lnTo>
                    <a:pt x="421" y="241"/>
                  </a:lnTo>
                  <a:lnTo>
                    <a:pt x="431" y="234"/>
                  </a:lnTo>
                  <a:lnTo>
                    <a:pt x="441" y="227"/>
                  </a:lnTo>
                  <a:lnTo>
                    <a:pt x="451" y="220"/>
                  </a:lnTo>
                  <a:lnTo>
                    <a:pt x="463" y="212"/>
                  </a:lnTo>
                  <a:lnTo>
                    <a:pt x="473" y="203"/>
                  </a:lnTo>
                  <a:lnTo>
                    <a:pt x="485" y="194"/>
                  </a:lnTo>
                  <a:lnTo>
                    <a:pt x="497" y="185"/>
                  </a:lnTo>
                  <a:lnTo>
                    <a:pt x="510" y="174"/>
                  </a:lnTo>
                  <a:lnTo>
                    <a:pt x="522" y="164"/>
                  </a:lnTo>
                  <a:lnTo>
                    <a:pt x="536" y="152"/>
                  </a:lnTo>
                  <a:lnTo>
                    <a:pt x="550" y="140"/>
                  </a:lnTo>
                  <a:lnTo>
                    <a:pt x="565" y="127"/>
                  </a:lnTo>
                  <a:lnTo>
                    <a:pt x="580" y="114"/>
                  </a:lnTo>
                  <a:lnTo>
                    <a:pt x="596" y="99"/>
                  </a:lnTo>
                  <a:lnTo>
                    <a:pt x="674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4" name="Freeform 60">
              <a:extLst>
                <a:ext uri="{FF2B5EF4-FFF2-40B4-BE49-F238E27FC236}">
                  <a16:creationId xmlns:a16="http://schemas.microsoft.com/office/drawing/2014/main" id="{11EB05E5-D86E-0C4F-A068-74232888E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" y="167"/>
              <a:ext cx="235" cy="371"/>
            </a:xfrm>
            <a:custGeom>
              <a:avLst/>
              <a:gdLst>
                <a:gd name="T0" fmla="*/ 156 w 235"/>
                <a:gd name="T1" fmla="*/ 363 h 371"/>
                <a:gd name="T2" fmla="*/ 184 w 235"/>
                <a:gd name="T3" fmla="*/ 367 h 371"/>
                <a:gd name="T4" fmla="*/ 205 w 235"/>
                <a:gd name="T5" fmla="*/ 363 h 371"/>
                <a:gd name="T6" fmla="*/ 220 w 235"/>
                <a:gd name="T7" fmla="*/ 352 h 371"/>
                <a:gd name="T8" fmla="*/ 227 w 235"/>
                <a:gd name="T9" fmla="*/ 335 h 371"/>
                <a:gd name="T10" fmla="*/ 230 w 235"/>
                <a:gd name="T11" fmla="*/ 313 h 371"/>
                <a:gd name="T12" fmla="*/ 227 w 235"/>
                <a:gd name="T13" fmla="*/ 287 h 371"/>
                <a:gd name="T14" fmla="*/ 218 w 235"/>
                <a:gd name="T15" fmla="*/ 258 h 371"/>
                <a:gd name="T16" fmla="*/ 207 w 235"/>
                <a:gd name="T17" fmla="*/ 228 h 371"/>
                <a:gd name="T18" fmla="*/ 191 w 235"/>
                <a:gd name="T19" fmla="*/ 197 h 371"/>
                <a:gd name="T20" fmla="*/ 172 w 235"/>
                <a:gd name="T21" fmla="*/ 167 h 371"/>
                <a:gd name="T22" fmla="*/ 161 w 235"/>
                <a:gd name="T23" fmla="*/ 150 h 371"/>
                <a:gd name="T24" fmla="*/ 148 w 235"/>
                <a:gd name="T25" fmla="*/ 135 h 371"/>
                <a:gd name="T26" fmla="*/ 137 w 235"/>
                <a:gd name="T27" fmla="*/ 119 h 371"/>
                <a:gd name="T28" fmla="*/ 124 w 235"/>
                <a:gd name="T29" fmla="*/ 105 h 371"/>
                <a:gd name="T30" fmla="*/ 112 w 235"/>
                <a:gd name="T31" fmla="*/ 92 h 371"/>
                <a:gd name="T32" fmla="*/ 99 w 235"/>
                <a:gd name="T33" fmla="*/ 80 h 371"/>
                <a:gd name="T34" fmla="*/ 87 w 235"/>
                <a:gd name="T35" fmla="*/ 68 h 371"/>
                <a:gd name="T36" fmla="*/ 75 w 235"/>
                <a:gd name="T37" fmla="*/ 57 h 371"/>
                <a:gd name="T38" fmla="*/ 64 w 235"/>
                <a:gd name="T39" fmla="*/ 47 h 371"/>
                <a:gd name="T40" fmla="*/ 53 w 235"/>
                <a:gd name="T41" fmla="*/ 39 h 371"/>
                <a:gd name="T42" fmla="*/ 38 w 235"/>
                <a:gd name="T43" fmla="*/ 28 h 371"/>
                <a:gd name="T44" fmla="*/ 21 w 235"/>
                <a:gd name="T45" fmla="*/ 15 h 371"/>
                <a:gd name="T46" fmla="*/ 10 w 235"/>
                <a:gd name="T47" fmla="*/ 7 h 371"/>
                <a:gd name="T48" fmla="*/ 3 w 235"/>
                <a:gd name="T49" fmla="*/ 2 h 371"/>
                <a:gd name="T50" fmla="*/ 1 w 235"/>
                <a:gd name="T51" fmla="*/ 1 h 371"/>
                <a:gd name="T52" fmla="*/ 9 w 235"/>
                <a:gd name="T53" fmla="*/ 4 h 371"/>
                <a:gd name="T54" fmla="*/ 34 w 235"/>
                <a:gd name="T55" fmla="*/ 20 h 371"/>
                <a:gd name="T56" fmla="*/ 60 w 235"/>
                <a:gd name="T57" fmla="*/ 37 h 371"/>
                <a:gd name="T58" fmla="*/ 84 w 235"/>
                <a:gd name="T59" fmla="*/ 57 h 371"/>
                <a:gd name="T60" fmla="*/ 107 w 235"/>
                <a:gd name="T61" fmla="*/ 80 h 371"/>
                <a:gd name="T62" fmla="*/ 129 w 235"/>
                <a:gd name="T63" fmla="*/ 103 h 371"/>
                <a:gd name="T64" fmla="*/ 150 w 235"/>
                <a:gd name="T65" fmla="*/ 127 h 371"/>
                <a:gd name="T66" fmla="*/ 168 w 235"/>
                <a:gd name="T67" fmla="*/ 152 h 371"/>
                <a:gd name="T68" fmla="*/ 184 w 235"/>
                <a:gd name="T69" fmla="*/ 177 h 371"/>
                <a:gd name="T70" fmla="*/ 199 w 235"/>
                <a:gd name="T71" fmla="*/ 201 h 371"/>
                <a:gd name="T72" fmla="*/ 211 w 235"/>
                <a:gd name="T73" fmla="*/ 225 h 371"/>
                <a:gd name="T74" fmla="*/ 218 w 235"/>
                <a:gd name="T75" fmla="*/ 240 h 371"/>
                <a:gd name="T76" fmla="*/ 223 w 235"/>
                <a:gd name="T77" fmla="*/ 257 h 371"/>
                <a:gd name="T78" fmla="*/ 229 w 235"/>
                <a:gd name="T79" fmla="*/ 276 h 371"/>
                <a:gd name="T80" fmla="*/ 233 w 235"/>
                <a:gd name="T81" fmla="*/ 297 h 371"/>
                <a:gd name="T82" fmla="*/ 234 w 235"/>
                <a:gd name="T83" fmla="*/ 317 h 371"/>
                <a:gd name="T84" fmla="*/ 232 w 235"/>
                <a:gd name="T85" fmla="*/ 337 h 371"/>
                <a:gd name="T86" fmla="*/ 226 w 235"/>
                <a:gd name="T87" fmla="*/ 353 h 371"/>
                <a:gd name="T88" fmla="*/ 214 w 235"/>
                <a:gd name="T89" fmla="*/ 364 h 371"/>
                <a:gd name="T90" fmla="*/ 195 w 235"/>
                <a:gd name="T91" fmla="*/ 370 h 371"/>
                <a:gd name="T92" fmla="*/ 169 w 235"/>
                <a:gd name="T93" fmla="*/ 368 h 371"/>
                <a:gd name="T94" fmla="*/ 133 w 235"/>
                <a:gd name="T95" fmla="*/ 35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5" h="371">
                  <a:moveTo>
                    <a:pt x="133" y="355"/>
                  </a:moveTo>
                  <a:lnTo>
                    <a:pt x="145" y="360"/>
                  </a:lnTo>
                  <a:lnTo>
                    <a:pt x="156" y="363"/>
                  </a:lnTo>
                  <a:lnTo>
                    <a:pt x="166" y="365"/>
                  </a:lnTo>
                  <a:lnTo>
                    <a:pt x="176" y="366"/>
                  </a:lnTo>
                  <a:lnTo>
                    <a:pt x="184" y="367"/>
                  </a:lnTo>
                  <a:lnTo>
                    <a:pt x="192" y="366"/>
                  </a:lnTo>
                  <a:lnTo>
                    <a:pt x="199" y="365"/>
                  </a:lnTo>
                  <a:lnTo>
                    <a:pt x="205" y="363"/>
                  </a:lnTo>
                  <a:lnTo>
                    <a:pt x="211" y="360"/>
                  </a:lnTo>
                  <a:lnTo>
                    <a:pt x="215" y="357"/>
                  </a:lnTo>
                  <a:lnTo>
                    <a:pt x="220" y="352"/>
                  </a:lnTo>
                  <a:lnTo>
                    <a:pt x="223" y="347"/>
                  </a:lnTo>
                  <a:lnTo>
                    <a:pt x="226" y="341"/>
                  </a:lnTo>
                  <a:lnTo>
                    <a:pt x="227" y="335"/>
                  </a:lnTo>
                  <a:lnTo>
                    <a:pt x="229" y="328"/>
                  </a:lnTo>
                  <a:lnTo>
                    <a:pt x="230" y="320"/>
                  </a:lnTo>
                  <a:lnTo>
                    <a:pt x="230" y="313"/>
                  </a:lnTo>
                  <a:lnTo>
                    <a:pt x="229" y="305"/>
                  </a:lnTo>
                  <a:lnTo>
                    <a:pt x="228" y="296"/>
                  </a:lnTo>
                  <a:lnTo>
                    <a:pt x="227" y="287"/>
                  </a:lnTo>
                  <a:lnTo>
                    <a:pt x="225" y="278"/>
                  </a:lnTo>
                  <a:lnTo>
                    <a:pt x="222" y="268"/>
                  </a:lnTo>
                  <a:lnTo>
                    <a:pt x="218" y="258"/>
                  </a:lnTo>
                  <a:lnTo>
                    <a:pt x="215" y="248"/>
                  </a:lnTo>
                  <a:lnTo>
                    <a:pt x="211" y="238"/>
                  </a:lnTo>
                  <a:lnTo>
                    <a:pt x="207" y="228"/>
                  </a:lnTo>
                  <a:lnTo>
                    <a:pt x="202" y="218"/>
                  </a:lnTo>
                  <a:lnTo>
                    <a:pt x="197" y="207"/>
                  </a:lnTo>
                  <a:lnTo>
                    <a:pt x="191" y="197"/>
                  </a:lnTo>
                  <a:lnTo>
                    <a:pt x="185" y="187"/>
                  </a:lnTo>
                  <a:lnTo>
                    <a:pt x="179" y="177"/>
                  </a:lnTo>
                  <a:lnTo>
                    <a:pt x="172" y="167"/>
                  </a:lnTo>
                  <a:lnTo>
                    <a:pt x="168" y="161"/>
                  </a:lnTo>
                  <a:lnTo>
                    <a:pt x="164" y="156"/>
                  </a:lnTo>
                  <a:lnTo>
                    <a:pt x="161" y="150"/>
                  </a:lnTo>
                  <a:lnTo>
                    <a:pt x="156" y="145"/>
                  </a:lnTo>
                  <a:lnTo>
                    <a:pt x="153" y="139"/>
                  </a:lnTo>
                  <a:lnTo>
                    <a:pt x="148" y="135"/>
                  </a:lnTo>
                  <a:lnTo>
                    <a:pt x="145" y="130"/>
                  </a:lnTo>
                  <a:lnTo>
                    <a:pt x="141" y="125"/>
                  </a:lnTo>
                  <a:lnTo>
                    <a:pt x="137" y="119"/>
                  </a:lnTo>
                  <a:lnTo>
                    <a:pt x="132" y="115"/>
                  </a:lnTo>
                  <a:lnTo>
                    <a:pt x="128" y="110"/>
                  </a:lnTo>
                  <a:lnTo>
                    <a:pt x="124" y="105"/>
                  </a:lnTo>
                  <a:lnTo>
                    <a:pt x="120" y="101"/>
                  </a:lnTo>
                  <a:lnTo>
                    <a:pt x="115" y="96"/>
                  </a:lnTo>
                  <a:lnTo>
                    <a:pt x="112" y="92"/>
                  </a:lnTo>
                  <a:lnTo>
                    <a:pt x="107" y="87"/>
                  </a:lnTo>
                  <a:lnTo>
                    <a:pt x="103" y="83"/>
                  </a:lnTo>
                  <a:lnTo>
                    <a:pt x="99" y="80"/>
                  </a:lnTo>
                  <a:lnTo>
                    <a:pt x="95" y="75"/>
                  </a:lnTo>
                  <a:lnTo>
                    <a:pt x="91" y="72"/>
                  </a:lnTo>
                  <a:lnTo>
                    <a:pt x="87" y="68"/>
                  </a:lnTo>
                  <a:lnTo>
                    <a:pt x="83" y="64"/>
                  </a:lnTo>
                  <a:lnTo>
                    <a:pt x="79" y="61"/>
                  </a:lnTo>
                  <a:lnTo>
                    <a:pt x="75" y="57"/>
                  </a:lnTo>
                  <a:lnTo>
                    <a:pt x="71" y="54"/>
                  </a:lnTo>
                  <a:lnTo>
                    <a:pt x="68" y="50"/>
                  </a:lnTo>
                  <a:lnTo>
                    <a:pt x="64" y="47"/>
                  </a:lnTo>
                  <a:lnTo>
                    <a:pt x="60" y="44"/>
                  </a:lnTo>
                  <a:lnTo>
                    <a:pt x="56" y="42"/>
                  </a:lnTo>
                  <a:lnTo>
                    <a:pt x="53" y="39"/>
                  </a:lnTo>
                  <a:lnTo>
                    <a:pt x="50" y="36"/>
                  </a:lnTo>
                  <a:lnTo>
                    <a:pt x="46" y="34"/>
                  </a:lnTo>
                  <a:lnTo>
                    <a:pt x="38" y="28"/>
                  </a:lnTo>
                  <a:lnTo>
                    <a:pt x="32" y="23"/>
                  </a:lnTo>
                  <a:lnTo>
                    <a:pt x="26" y="19"/>
                  </a:lnTo>
                  <a:lnTo>
                    <a:pt x="21" y="15"/>
                  </a:lnTo>
                  <a:lnTo>
                    <a:pt x="17" y="12"/>
                  </a:lnTo>
                  <a:lnTo>
                    <a:pt x="13" y="10"/>
                  </a:lnTo>
                  <a:lnTo>
                    <a:pt x="10" y="7"/>
                  </a:lnTo>
                  <a:lnTo>
                    <a:pt x="7" y="6"/>
                  </a:lnTo>
                  <a:lnTo>
                    <a:pt x="5" y="4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9" y="4"/>
                  </a:lnTo>
                  <a:lnTo>
                    <a:pt x="17" y="9"/>
                  </a:lnTo>
                  <a:lnTo>
                    <a:pt x="26" y="14"/>
                  </a:lnTo>
                  <a:lnTo>
                    <a:pt x="34" y="20"/>
                  </a:lnTo>
                  <a:lnTo>
                    <a:pt x="43" y="26"/>
                  </a:lnTo>
                  <a:lnTo>
                    <a:pt x="52" y="31"/>
                  </a:lnTo>
                  <a:lnTo>
                    <a:pt x="60" y="37"/>
                  </a:lnTo>
                  <a:lnTo>
                    <a:pt x="68" y="44"/>
                  </a:lnTo>
                  <a:lnTo>
                    <a:pt x="76" y="51"/>
                  </a:lnTo>
                  <a:lnTo>
                    <a:pt x="84" y="57"/>
                  </a:lnTo>
                  <a:lnTo>
                    <a:pt x="92" y="65"/>
                  </a:lnTo>
                  <a:lnTo>
                    <a:pt x="100" y="72"/>
                  </a:lnTo>
                  <a:lnTo>
                    <a:pt x="107" y="80"/>
                  </a:lnTo>
                  <a:lnTo>
                    <a:pt x="115" y="87"/>
                  </a:lnTo>
                  <a:lnTo>
                    <a:pt x="122" y="95"/>
                  </a:lnTo>
                  <a:lnTo>
                    <a:pt x="129" y="103"/>
                  </a:lnTo>
                  <a:lnTo>
                    <a:pt x="136" y="111"/>
                  </a:lnTo>
                  <a:lnTo>
                    <a:pt x="143" y="119"/>
                  </a:lnTo>
                  <a:lnTo>
                    <a:pt x="150" y="127"/>
                  </a:lnTo>
                  <a:lnTo>
                    <a:pt x="156" y="136"/>
                  </a:lnTo>
                  <a:lnTo>
                    <a:pt x="162" y="144"/>
                  </a:lnTo>
                  <a:lnTo>
                    <a:pt x="168" y="152"/>
                  </a:lnTo>
                  <a:lnTo>
                    <a:pt x="174" y="161"/>
                  </a:lnTo>
                  <a:lnTo>
                    <a:pt x="179" y="169"/>
                  </a:lnTo>
                  <a:lnTo>
                    <a:pt x="184" y="177"/>
                  </a:lnTo>
                  <a:lnTo>
                    <a:pt x="190" y="185"/>
                  </a:lnTo>
                  <a:lnTo>
                    <a:pt x="194" y="193"/>
                  </a:lnTo>
                  <a:lnTo>
                    <a:pt x="199" y="201"/>
                  </a:lnTo>
                  <a:lnTo>
                    <a:pt x="204" y="209"/>
                  </a:lnTo>
                  <a:lnTo>
                    <a:pt x="207" y="217"/>
                  </a:lnTo>
                  <a:lnTo>
                    <a:pt x="211" y="225"/>
                  </a:lnTo>
                  <a:lnTo>
                    <a:pt x="215" y="232"/>
                  </a:lnTo>
                  <a:lnTo>
                    <a:pt x="216" y="236"/>
                  </a:lnTo>
                  <a:lnTo>
                    <a:pt x="218" y="240"/>
                  </a:lnTo>
                  <a:lnTo>
                    <a:pt x="220" y="246"/>
                  </a:lnTo>
                  <a:lnTo>
                    <a:pt x="222" y="251"/>
                  </a:lnTo>
                  <a:lnTo>
                    <a:pt x="223" y="257"/>
                  </a:lnTo>
                  <a:lnTo>
                    <a:pt x="225" y="263"/>
                  </a:lnTo>
                  <a:lnTo>
                    <a:pt x="227" y="269"/>
                  </a:lnTo>
                  <a:lnTo>
                    <a:pt x="229" y="276"/>
                  </a:lnTo>
                  <a:lnTo>
                    <a:pt x="230" y="283"/>
                  </a:lnTo>
                  <a:lnTo>
                    <a:pt x="232" y="290"/>
                  </a:lnTo>
                  <a:lnTo>
                    <a:pt x="233" y="297"/>
                  </a:lnTo>
                  <a:lnTo>
                    <a:pt x="233" y="303"/>
                  </a:lnTo>
                  <a:lnTo>
                    <a:pt x="234" y="311"/>
                  </a:lnTo>
                  <a:lnTo>
                    <a:pt x="234" y="317"/>
                  </a:lnTo>
                  <a:lnTo>
                    <a:pt x="234" y="324"/>
                  </a:lnTo>
                  <a:lnTo>
                    <a:pt x="233" y="330"/>
                  </a:lnTo>
                  <a:lnTo>
                    <a:pt x="232" y="337"/>
                  </a:lnTo>
                  <a:lnTo>
                    <a:pt x="231" y="342"/>
                  </a:lnTo>
                  <a:lnTo>
                    <a:pt x="228" y="348"/>
                  </a:lnTo>
                  <a:lnTo>
                    <a:pt x="226" y="353"/>
                  </a:lnTo>
                  <a:lnTo>
                    <a:pt x="223" y="357"/>
                  </a:lnTo>
                  <a:lnTo>
                    <a:pt x="218" y="361"/>
                  </a:lnTo>
                  <a:lnTo>
                    <a:pt x="214" y="364"/>
                  </a:lnTo>
                  <a:lnTo>
                    <a:pt x="209" y="367"/>
                  </a:lnTo>
                  <a:lnTo>
                    <a:pt x="202" y="369"/>
                  </a:lnTo>
                  <a:lnTo>
                    <a:pt x="195" y="370"/>
                  </a:lnTo>
                  <a:lnTo>
                    <a:pt x="187" y="370"/>
                  </a:lnTo>
                  <a:lnTo>
                    <a:pt x="179" y="369"/>
                  </a:lnTo>
                  <a:lnTo>
                    <a:pt x="169" y="368"/>
                  </a:lnTo>
                  <a:lnTo>
                    <a:pt x="158" y="365"/>
                  </a:lnTo>
                  <a:lnTo>
                    <a:pt x="146" y="361"/>
                  </a:lnTo>
                  <a:lnTo>
                    <a:pt x="133" y="357"/>
                  </a:lnTo>
                  <a:lnTo>
                    <a:pt x="133" y="35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5" name="Freeform 61">
              <a:extLst>
                <a:ext uri="{FF2B5EF4-FFF2-40B4-BE49-F238E27FC236}">
                  <a16:creationId xmlns:a16="http://schemas.microsoft.com/office/drawing/2014/main" id="{7B905D15-B30D-5446-B912-D8C71ED5C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" y="193"/>
              <a:ext cx="21" cy="19"/>
            </a:xfrm>
            <a:custGeom>
              <a:avLst/>
              <a:gdLst>
                <a:gd name="T0" fmla="*/ 6 w 21"/>
                <a:gd name="T1" fmla="*/ 8 h 19"/>
                <a:gd name="T2" fmla="*/ 6 w 21"/>
                <a:gd name="T3" fmla="*/ 7 h 19"/>
                <a:gd name="T4" fmla="*/ 7 w 21"/>
                <a:gd name="T5" fmla="*/ 6 h 19"/>
                <a:gd name="T6" fmla="*/ 8 w 21"/>
                <a:gd name="T7" fmla="*/ 6 h 19"/>
                <a:gd name="T8" fmla="*/ 9 w 21"/>
                <a:gd name="T9" fmla="*/ 5 h 19"/>
                <a:gd name="T10" fmla="*/ 10 w 21"/>
                <a:gd name="T11" fmla="*/ 0 h 19"/>
                <a:gd name="T12" fmla="*/ 11 w 21"/>
                <a:gd name="T13" fmla="*/ 5 h 19"/>
                <a:gd name="T14" fmla="*/ 12 w 21"/>
                <a:gd name="T15" fmla="*/ 6 h 19"/>
                <a:gd name="T16" fmla="*/ 13 w 21"/>
                <a:gd name="T17" fmla="*/ 7 h 19"/>
                <a:gd name="T18" fmla="*/ 13 w 21"/>
                <a:gd name="T19" fmla="*/ 7 h 19"/>
                <a:gd name="T20" fmla="*/ 14 w 21"/>
                <a:gd name="T21" fmla="*/ 8 h 19"/>
                <a:gd name="T22" fmla="*/ 20 w 21"/>
                <a:gd name="T23" fmla="*/ 9 h 19"/>
                <a:gd name="T24" fmla="*/ 14 w 21"/>
                <a:gd name="T25" fmla="*/ 10 h 19"/>
                <a:gd name="T26" fmla="*/ 13 w 21"/>
                <a:gd name="T27" fmla="*/ 11 h 19"/>
                <a:gd name="T28" fmla="*/ 13 w 21"/>
                <a:gd name="T29" fmla="*/ 12 h 19"/>
                <a:gd name="T30" fmla="*/ 12 w 21"/>
                <a:gd name="T31" fmla="*/ 12 h 19"/>
                <a:gd name="T32" fmla="*/ 11 w 21"/>
                <a:gd name="T33" fmla="*/ 13 h 19"/>
                <a:gd name="T34" fmla="*/ 10 w 21"/>
                <a:gd name="T35" fmla="*/ 18 h 19"/>
                <a:gd name="T36" fmla="*/ 9 w 21"/>
                <a:gd name="T37" fmla="*/ 13 h 19"/>
                <a:gd name="T38" fmla="*/ 8 w 21"/>
                <a:gd name="T39" fmla="*/ 12 h 19"/>
                <a:gd name="T40" fmla="*/ 7 w 21"/>
                <a:gd name="T41" fmla="*/ 12 h 19"/>
                <a:gd name="T42" fmla="*/ 6 w 21"/>
                <a:gd name="T43" fmla="*/ 11 h 19"/>
                <a:gd name="T44" fmla="*/ 6 w 21"/>
                <a:gd name="T45" fmla="*/ 10 h 19"/>
                <a:gd name="T46" fmla="*/ 0 w 21"/>
                <a:gd name="T47" fmla="*/ 9 h 19"/>
                <a:gd name="T48" fmla="*/ 6 w 21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9">
                  <a:moveTo>
                    <a:pt x="6" y="8"/>
                  </a:moveTo>
                  <a:lnTo>
                    <a:pt x="6" y="7"/>
                  </a:lnTo>
                  <a:lnTo>
                    <a:pt x="7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20" y="9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10" y="18"/>
                  </a:lnTo>
                  <a:lnTo>
                    <a:pt x="9" y="13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0" y="9"/>
                  </a:lnTo>
                  <a:lnTo>
                    <a:pt x="6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6" name="Freeform 62">
              <a:extLst>
                <a:ext uri="{FF2B5EF4-FFF2-40B4-BE49-F238E27FC236}">
                  <a16:creationId xmlns:a16="http://schemas.microsoft.com/office/drawing/2014/main" id="{276EA0A5-2979-5948-8A72-D8E2A106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449"/>
              <a:ext cx="19" cy="18"/>
            </a:xfrm>
            <a:custGeom>
              <a:avLst/>
              <a:gdLst>
                <a:gd name="T0" fmla="*/ 6 w 19"/>
                <a:gd name="T1" fmla="*/ 7 h 18"/>
                <a:gd name="T2" fmla="*/ 6 w 19"/>
                <a:gd name="T3" fmla="*/ 6 h 18"/>
                <a:gd name="T4" fmla="*/ 7 w 19"/>
                <a:gd name="T5" fmla="*/ 6 h 18"/>
                <a:gd name="T6" fmla="*/ 7 w 19"/>
                <a:gd name="T7" fmla="*/ 6 h 18"/>
                <a:gd name="T8" fmla="*/ 8 w 19"/>
                <a:gd name="T9" fmla="*/ 5 h 18"/>
                <a:gd name="T10" fmla="*/ 9 w 19"/>
                <a:gd name="T11" fmla="*/ 0 h 18"/>
                <a:gd name="T12" fmla="*/ 10 w 19"/>
                <a:gd name="T13" fmla="*/ 5 h 18"/>
                <a:gd name="T14" fmla="*/ 11 w 19"/>
                <a:gd name="T15" fmla="*/ 6 h 18"/>
                <a:gd name="T16" fmla="*/ 12 w 19"/>
                <a:gd name="T17" fmla="*/ 6 h 18"/>
                <a:gd name="T18" fmla="*/ 12 w 19"/>
                <a:gd name="T19" fmla="*/ 7 h 18"/>
                <a:gd name="T20" fmla="*/ 13 w 19"/>
                <a:gd name="T21" fmla="*/ 8 h 18"/>
                <a:gd name="T22" fmla="*/ 18 w 19"/>
                <a:gd name="T23" fmla="*/ 8 h 18"/>
                <a:gd name="T24" fmla="*/ 13 w 19"/>
                <a:gd name="T25" fmla="*/ 10 h 18"/>
                <a:gd name="T26" fmla="*/ 12 w 19"/>
                <a:gd name="T27" fmla="*/ 10 h 18"/>
                <a:gd name="T28" fmla="*/ 12 w 19"/>
                <a:gd name="T29" fmla="*/ 11 h 18"/>
                <a:gd name="T30" fmla="*/ 11 w 19"/>
                <a:gd name="T31" fmla="*/ 11 h 18"/>
                <a:gd name="T32" fmla="*/ 10 w 19"/>
                <a:gd name="T33" fmla="*/ 12 h 18"/>
                <a:gd name="T34" fmla="*/ 9 w 19"/>
                <a:gd name="T35" fmla="*/ 17 h 18"/>
                <a:gd name="T36" fmla="*/ 8 w 19"/>
                <a:gd name="T37" fmla="*/ 12 h 18"/>
                <a:gd name="T38" fmla="*/ 7 w 19"/>
                <a:gd name="T39" fmla="*/ 11 h 18"/>
                <a:gd name="T40" fmla="*/ 6 w 19"/>
                <a:gd name="T41" fmla="*/ 11 h 18"/>
                <a:gd name="T42" fmla="*/ 6 w 19"/>
                <a:gd name="T43" fmla="*/ 10 h 18"/>
                <a:gd name="T44" fmla="*/ 6 w 19"/>
                <a:gd name="T45" fmla="*/ 9 h 18"/>
                <a:gd name="T46" fmla="*/ 0 w 19"/>
                <a:gd name="T47" fmla="*/ 8 h 18"/>
                <a:gd name="T48" fmla="*/ 6 w 19"/>
                <a:gd name="T4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18">
                  <a:moveTo>
                    <a:pt x="6" y="7"/>
                  </a:move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5"/>
                  </a:lnTo>
                  <a:lnTo>
                    <a:pt x="9" y="0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8" y="8"/>
                  </a:lnTo>
                  <a:lnTo>
                    <a:pt x="13" y="10"/>
                  </a:lnTo>
                  <a:lnTo>
                    <a:pt x="12" y="10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0" y="12"/>
                  </a:lnTo>
                  <a:lnTo>
                    <a:pt x="9" y="17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6" y="9"/>
                  </a:lnTo>
                  <a:lnTo>
                    <a:pt x="0" y="8"/>
                  </a:lnTo>
                  <a:lnTo>
                    <a:pt x="6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7" name="Freeform 63">
              <a:extLst>
                <a:ext uri="{FF2B5EF4-FFF2-40B4-BE49-F238E27FC236}">
                  <a16:creationId xmlns:a16="http://schemas.microsoft.com/office/drawing/2014/main" id="{1E3C7A0A-B728-1D4B-AE01-012FADC50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" y="580"/>
              <a:ext cx="19" cy="20"/>
            </a:xfrm>
            <a:custGeom>
              <a:avLst/>
              <a:gdLst>
                <a:gd name="T0" fmla="*/ 6 w 19"/>
                <a:gd name="T1" fmla="*/ 8 h 20"/>
                <a:gd name="T2" fmla="*/ 6 w 19"/>
                <a:gd name="T3" fmla="*/ 7 h 20"/>
                <a:gd name="T4" fmla="*/ 7 w 19"/>
                <a:gd name="T5" fmla="*/ 7 h 20"/>
                <a:gd name="T6" fmla="*/ 8 w 19"/>
                <a:gd name="T7" fmla="*/ 6 h 20"/>
                <a:gd name="T8" fmla="*/ 8 w 19"/>
                <a:gd name="T9" fmla="*/ 6 h 20"/>
                <a:gd name="T10" fmla="*/ 9 w 19"/>
                <a:gd name="T11" fmla="*/ 0 h 20"/>
                <a:gd name="T12" fmla="*/ 10 w 19"/>
                <a:gd name="T13" fmla="*/ 6 h 20"/>
                <a:gd name="T14" fmla="*/ 11 w 19"/>
                <a:gd name="T15" fmla="*/ 6 h 20"/>
                <a:gd name="T16" fmla="*/ 12 w 19"/>
                <a:gd name="T17" fmla="*/ 7 h 20"/>
                <a:gd name="T18" fmla="*/ 12 w 19"/>
                <a:gd name="T19" fmla="*/ 8 h 20"/>
                <a:gd name="T20" fmla="*/ 13 w 19"/>
                <a:gd name="T21" fmla="*/ 8 h 20"/>
                <a:gd name="T22" fmla="*/ 18 w 19"/>
                <a:gd name="T23" fmla="*/ 10 h 20"/>
                <a:gd name="T24" fmla="*/ 13 w 19"/>
                <a:gd name="T25" fmla="*/ 11 h 20"/>
                <a:gd name="T26" fmla="*/ 12 w 19"/>
                <a:gd name="T27" fmla="*/ 12 h 20"/>
                <a:gd name="T28" fmla="*/ 12 w 19"/>
                <a:gd name="T29" fmla="*/ 12 h 20"/>
                <a:gd name="T30" fmla="*/ 11 w 19"/>
                <a:gd name="T31" fmla="*/ 13 h 20"/>
                <a:gd name="T32" fmla="*/ 10 w 19"/>
                <a:gd name="T33" fmla="*/ 13 h 20"/>
                <a:gd name="T34" fmla="*/ 9 w 19"/>
                <a:gd name="T35" fmla="*/ 19 h 20"/>
                <a:gd name="T36" fmla="*/ 8 w 19"/>
                <a:gd name="T37" fmla="*/ 13 h 20"/>
                <a:gd name="T38" fmla="*/ 7 w 19"/>
                <a:gd name="T39" fmla="*/ 13 h 20"/>
                <a:gd name="T40" fmla="*/ 7 w 19"/>
                <a:gd name="T41" fmla="*/ 12 h 20"/>
                <a:gd name="T42" fmla="*/ 6 w 19"/>
                <a:gd name="T43" fmla="*/ 12 h 20"/>
                <a:gd name="T44" fmla="*/ 6 w 19"/>
                <a:gd name="T45" fmla="*/ 11 h 20"/>
                <a:gd name="T46" fmla="*/ 0 w 19"/>
                <a:gd name="T47" fmla="*/ 10 h 20"/>
                <a:gd name="T48" fmla="*/ 6 w 19"/>
                <a:gd name="T4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0">
                  <a:moveTo>
                    <a:pt x="6" y="8"/>
                  </a:moveTo>
                  <a:lnTo>
                    <a:pt x="6" y="7"/>
                  </a:lnTo>
                  <a:lnTo>
                    <a:pt x="7" y="7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0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3" y="8"/>
                  </a:lnTo>
                  <a:lnTo>
                    <a:pt x="18" y="10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9" y="19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8" name="Freeform 64">
              <a:extLst>
                <a:ext uri="{FF2B5EF4-FFF2-40B4-BE49-F238E27FC236}">
                  <a16:creationId xmlns:a16="http://schemas.microsoft.com/office/drawing/2014/main" id="{77B3EA38-EBE8-F84B-B90D-EBACC7C73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516"/>
              <a:ext cx="21" cy="21"/>
            </a:xfrm>
            <a:custGeom>
              <a:avLst/>
              <a:gdLst>
                <a:gd name="T0" fmla="*/ 6 w 21"/>
                <a:gd name="T1" fmla="*/ 9 h 21"/>
                <a:gd name="T2" fmla="*/ 7 w 21"/>
                <a:gd name="T3" fmla="*/ 8 h 21"/>
                <a:gd name="T4" fmla="*/ 7 w 21"/>
                <a:gd name="T5" fmla="*/ 7 h 21"/>
                <a:gd name="T6" fmla="*/ 8 w 21"/>
                <a:gd name="T7" fmla="*/ 6 h 21"/>
                <a:gd name="T8" fmla="*/ 9 w 21"/>
                <a:gd name="T9" fmla="*/ 6 h 21"/>
                <a:gd name="T10" fmla="*/ 10 w 21"/>
                <a:gd name="T11" fmla="*/ 0 h 21"/>
                <a:gd name="T12" fmla="*/ 11 w 21"/>
                <a:gd name="T13" fmla="*/ 6 h 21"/>
                <a:gd name="T14" fmla="*/ 12 w 21"/>
                <a:gd name="T15" fmla="*/ 6 h 21"/>
                <a:gd name="T16" fmla="*/ 13 w 21"/>
                <a:gd name="T17" fmla="*/ 7 h 21"/>
                <a:gd name="T18" fmla="*/ 14 w 21"/>
                <a:gd name="T19" fmla="*/ 8 h 21"/>
                <a:gd name="T20" fmla="*/ 14 w 21"/>
                <a:gd name="T21" fmla="*/ 9 h 21"/>
                <a:gd name="T22" fmla="*/ 20 w 21"/>
                <a:gd name="T23" fmla="*/ 10 h 21"/>
                <a:gd name="T24" fmla="*/ 14 w 21"/>
                <a:gd name="T25" fmla="*/ 11 h 21"/>
                <a:gd name="T26" fmla="*/ 13 w 21"/>
                <a:gd name="T27" fmla="*/ 12 h 21"/>
                <a:gd name="T28" fmla="*/ 13 w 21"/>
                <a:gd name="T29" fmla="*/ 12 h 21"/>
                <a:gd name="T30" fmla="*/ 12 w 21"/>
                <a:gd name="T31" fmla="*/ 14 h 21"/>
                <a:gd name="T32" fmla="*/ 11 w 21"/>
                <a:gd name="T33" fmla="*/ 14 h 21"/>
                <a:gd name="T34" fmla="*/ 10 w 21"/>
                <a:gd name="T35" fmla="*/ 20 h 21"/>
                <a:gd name="T36" fmla="*/ 9 w 21"/>
                <a:gd name="T37" fmla="*/ 14 h 21"/>
                <a:gd name="T38" fmla="*/ 8 w 21"/>
                <a:gd name="T39" fmla="*/ 13 h 21"/>
                <a:gd name="T40" fmla="*/ 7 w 21"/>
                <a:gd name="T41" fmla="*/ 12 h 21"/>
                <a:gd name="T42" fmla="*/ 7 w 21"/>
                <a:gd name="T43" fmla="*/ 11 h 21"/>
                <a:gd name="T44" fmla="*/ 6 w 21"/>
                <a:gd name="T45" fmla="*/ 11 h 21"/>
                <a:gd name="T46" fmla="*/ 0 w 21"/>
                <a:gd name="T47" fmla="*/ 10 h 21"/>
                <a:gd name="T48" fmla="*/ 6 w 21"/>
                <a:gd name="T4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21">
                  <a:moveTo>
                    <a:pt x="6" y="9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8" y="6"/>
                  </a:lnTo>
                  <a:lnTo>
                    <a:pt x="9" y="6"/>
                  </a:lnTo>
                  <a:lnTo>
                    <a:pt x="10" y="0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20" y="10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10" y="20"/>
                  </a:lnTo>
                  <a:lnTo>
                    <a:pt x="9" y="14"/>
                  </a:lnTo>
                  <a:lnTo>
                    <a:pt x="8" y="13"/>
                  </a:lnTo>
                  <a:lnTo>
                    <a:pt x="7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9" name="Freeform 65">
              <a:extLst>
                <a:ext uri="{FF2B5EF4-FFF2-40B4-BE49-F238E27FC236}">
                  <a16:creationId xmlns:a16="http://schemas.microsoft.com/office/drawing/2014/main" id="{EF46B0B3-982E-B746-9C60-D8A7C7E0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" y="99"/>
              <a:ext cx="21" cy="22"/>
            </a:xfrm>
            <a:custGeom>
              <a:avLst/>
              <a:gdLst>
                <a:gd name="T0" fmla="*/ 6 w 21"/>
                <a:gd name="T1" fmla="*/ 9 h 22"/>
                <a:gd name="T2" fmla="*/ 6 w 21"/>
                <a:gd name="T3" fmla="*/ 8 h 22"/>
                <a:gd name="T4" fmla="*/ 7 w 21"/>
                <a:gd name="T5" fmla="*/ 7 h 22"/>
                <a:gd name="T6" fmla="*/ 8 w 21"/>
                <a:gd name="T7" fmla="*/ 7 h 22"/>
                <a:gd name="T8" fmla="*/ 9 w 21"/>
                <a:gd name="T9" fmla="*/ 6 h 22"/>
                <a:gd name="T10" fmla="*/ 9 w 21"/>
                <a:gd name="T11" fmla="*/ 0 h 22"/>
                <a:gd name="T12" fmla="*/ 11 w 21"/>
                <a:gd name="T13" fmla="*/ 6 h 22"/>
                <a:gd name="T14" fmla="*/ 12 w 21"/>
                <a:gd name="T15" fmla="*/ 7 h 22"/>
                <a:gd name="T16" fmla="*/ 13 w 21"/>
                <a:gd name="T17" fmla="*/ 7 h 22"/>
                <a:gd name="T18" fmla="*/ 13 w 21"/>
                <a:gd name="T19" fmla="*/ 9 h 22"/>
                <a:gd name="T20" fmla="*/ 14 w 21"/>
                <a:gd name="T21" fmla="*/ 9 h 22"/>
                <a:gd name="T22" fmla="*/ 20 w 21"/>
                <a:gd name="T23" fmla="*/ 10 h 22"/>
                <a:gd name="T24" fmla="*/ 14 w 21"/>
                <a:gd name="T25" fmla="*/ 11 h 22"/>
                <a:gd name="T26" fmla="*/ 13 w 21"/>
                <a:gd name="T27" fmla="*/ 12 h 22"/>
                <a:gd name="T28" fmla="*/ 13 w 21"/>
                <a:gd name="T29" fmla="*/ 13 h 22"/>
                <a:gd name="T30" fmla="*/ 12 w 21"/>
                <a:gd name="T31" fmla="*/ 14 h 22"/>
                <a:gd name="T32" fmla="*/ 11 w 21"/>
                <a:gd name="T33" fmla="*/ 14 h 22"/>
                <a:gd name="T34" fmla="*/ 9 w 21"/>
                <a:gd name="T35" fmla="*/ 21 h 22"/>
                <a:gd name="T36" fmla="*/ 9 w 21"/>
                <a:gd name="T37" fmla="*/ 14 h 22"/>
                <a:gd name="T38" fmla="*/ 8 w 21"/>
                <a:gd name="T39" fmla="*/ 14 h 22"/>
                <a:gd name="T40" fmla="*/ 7 w 21"/>
                <a:gd name="T41" fmla="*/ 13 h 22"/>
                <a:gd name="T42" fmla="*/ 6 w 21"/>
                <a:gd name="T43" fmla="*/ 12 h 22"/>
                <a:gd name="T44" fmla="*/ 6 w 21"/>
                <a:gd name="T45" fmla="*/ 11 h 22"/>
                <a:gd name="T46" fmla="*/ 0 w 21"/>
                <a:gd name="T47" fmla="*/ 10 h 22"/>
                <a:gd name="T48" fmla="*/ 6 w 21"/>
                <a:gd name="T4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22">
                  <a:moveTo>
                    <a:pt x="6" y="9"/>
                  </a:moveTo>
                  <a:lnTo>
                    <a:pt x="6" y="8"/>
                  </a:lnTo>
                  <a:lnTo>
                    <a:pt x="7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0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4" y="9"/>
                  </a:lnTo>
                  <a:lnTo>
                    <a:pt x="20" y="10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21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</p:grpSp>
    </p:spTree>
    <p:extLst>
      <p:ext uri="{BB962C8B-B14F-4D97-AF65-F5344CB8AC3E}">
        <p14:creationId xmlns:p14="http://schemas.microsoft.com/office/powerpoint/2010/main" val="145785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3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hyperlink" Target="http://www.amazon.com/exec/obidos/ASIN/0306803208/braipick-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www.britannica.com/biography/Dana-Scot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en.wikipedia.org/wiki/Set_inclusion" TargetMode="External"/><Relationship Id="rId3" Type="http://schemas.openxmlformats.org/officeDocument/2006/relationships/hyperlink" Target="https://en.wikipedia.org/wiki/File:Hasse_diagram_of_powerset_of_3.svg" TargetMode="External"/><Relationship Id="rId7" Type="http://schemas.openxmlformats.org/officeDocument/2006/relationships/hyperlink" Target="https://en.wikipedia.org/wiki/File:Lattice_of_partitions_of_an_order_4_set.svg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en.wikipedia.org/wiki/Lattice_(order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hyperlink" Target="https://en.wikipedia.org/wiki/File:N-Quadrat,_gedreht.svg" TargetMode="External"/><Relationship Id="rId5" Type="http://schemas.openxmlformats.org/officeDocument/2006/relationships/hyperlink" Target="https://en.wikipedia.org/wiki/File:Lattice_of_the_divisibility_of_60.svg" TargetMode="External"/><Relationship Id="rId15" Type="http://schemas.openxmlformats.org/officeDocument/2006/relationships/hyperlink" Target="https://en.wikipedia.org/wiki/Partition_(set_theory)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File:Nat_num.svg" TargetMode="External"/><Relationship Id="rId14" Type="http://schemas.openxmlformats.org/officeDocument/2006/relationships/hyperlink" Target="https://en.wikipedia.org/wiki/Hasse_diagra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hyperlink" Target="https://www.di.ens.fr/~cousot/publications.www/CousotCousot-POPL-77-ACM-p238--252-1977.pdf" TargetMode="External"/><Relationship Id="rId7" Type="http://schemas.openxmlformats.org/officeDocument/2006/relationships/hyperlink" Target="https://en.wikipedia.org/wiki/Patrick_Couso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hyperlink" Target="https://en.wikipedia.org/wiki/Radhia_Cousot" TargetMode="Externa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ticles.adsabs.harvard.edu/full/1998ESASP.422..201L/0000201.000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Ariane_5" TargetMode="Externa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youtu.be/k-Ftn9ESoxM?t=40" TargetMode="Externa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youtu.be/Cj1OpiBRNs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youtu.be/_x9AwxfjxvE?t=196" TargetMode="External"/><Relationship Id="rId7" Type="http://schemas.openxmlformats.org/officeDocument/2006/relationships/hyperlink" Target="https://openai.com/blog/openai-ap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arxiv.org/abs/2005.14165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dirty="0"/>
              <a:t>23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Arts, Skills and Human Talent</a:t>
            </a:r>
            <a:br>
              <a:rPr lang="en-US" sz="2400" dirty="0"/>
            </a:br>
            <a:r>
              <a:rPr lang="en-US" sz="2400" dirty="0"/>
              <a:t>Week 11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The Cognitive Ladder in the Age of Data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D6E6-112E-1D4B-8D1A-CD12E430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69" y="1063229"/>
            <a:ext cx="2771775" cy="370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F0FBB-72D1-0745-83A9-605E3D0D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10" y="1063229"/>
            <a:ext cx="2771775" cy="370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52131-E045-F141-A759-523799329D8F}"/>
              </a:ext>
            </a:extLst>
          </p:cNvPr>
          <p:cNvSpPr txBox="1"/>
          <p:nvPr/>
        </p:nvSpPr>
        <p:spPr>
          <a:xfrm>
            <a:off x="777534" y="4799022"/>
            <a:ext cx="66255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www.quantamagazine.org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/to-build-truly-intelligent-machines-teach-them-cause-and-effect-20180515/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2D579-1C8F-AD4C-9035-6CB8E25298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94" y="1920479"/>
            <a:ext cx="1905497" cy="23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D825B-47A4-4C41-83E7-B775AC204A67}"/>
              </a:ext>
            </a:extLst>
          </p:cNvPr>
          <p:cNvSpPr txBox="1"/>
          <p:nvPr/>
        </p:nvSpPr>
        <p:spPr>
          <a:xfrm>
            <a:off x="7940744" y="3816626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7F4BC-73CB-AE49-840D-FF4F210D2BA9}"/>
              </a:ext>
            </a:extLst>
          </p:cNvPr>
          <p:cNvSpPr txBox="1"/>
          <p:nvPr/>
        </p:nvSpPr>
        <p:spPr>
          <a:xfrm>
            <a:off x="7881399" y="1670283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E9A03-B38E-DA41-84A9-1B042C9FA414}"/>
              </a:ext>
            </a:extLst>
          </p:cNvPr>
          <p:cNvSpPr txBox="1"/>
          <p:nvPr/>
        </p:nvSpPr>
        <p:spPr>
          <a:xfrm>
            <a:off x="7881399" y="2795409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30112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58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FDC22-9761-F447-8077-93E734C6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9" y="1047606"/>
            <a:ext cx="2525722" cy="3812411"/>
          </a:xfrm>
          <a:prstGeom prst="rect">
            <a:avLst/>
          </a:prstGeom>
        </p:spPr>
      </p:pic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Wiener’s Framing of Societal Values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1397-10F7-1648-B2EE-EEE1097E5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87" y="1017725"/>
            <a:ext cx="1188742" cy="1803847"/>
          </a:xfrm>
          <a:prstGeom prst="rect">
            <a:avLst/>
          </a:prstGeom>
        </p:spPr>
      </p:pic>
      <p:pic>
        <p:nvPicPr>
          <p:cNvPr id="9" name="Picture 3" descr="The Human Use of Human Beings: Cybernetics Pioneer Norbert Wiener on Communication, Control, and the Morality of Our Machines">
            <a:hlinkClick r:id="rId4"/>
            <a:extLst>
              <a:ext uri="{FF2B5EF4-FFF2-40B4-BE49-F238E27FC236}">
                <a16:creationId xmlns:a16="http://schemas.microsoft.com/office/drawing/2014/main" id="{6F9D15B8-7019-B94C-AD8B-A4329031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841" y="1017725"/>
            <a:ext cx="1131858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BDFF-8C24-4E47-A23E-F0F5572C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31" y="1017725"/>
            <a:ext cx="3006719" cy="38124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998C0-D349-FA45-B3BB-A443A7F51BBD}"/>
              </a:ext>
            </a:extLst>
          </p:cNvPr>
          <p:cNvSpPr/>
          <p:nvPr/>
        </p:nvSpPr>
        <p:spPr>
          <a:xfrm>
            <a:off x="3411416" y="2321170"/>
            <a:ext cx="2662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AE284-DFA6-5740-A465-0E9DC940E6B8}"/>
              </a:ext>
            </a:extLst>
          </p:cNvPr>
          <p:cNvSpPr/>
          <p:nvPr/>
        </p:nvSpPr>
        <p:spPr>
          <a:xfrm>
            <a:off x="2307771" y="285359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F86B1-48E4-D84C-858E-6E2377C9C004}"/>
              </a:ext>
            </a:extLst>
          </p:cNvPr>
          <p:cNvSpPr/>
          <p:nvPr/>
        </p:nvSpPr>
        <p:spPr>
          <a:xfrm>
            <a:off x="2760412" y="318686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2F515-ADF5-4247-932C-AA96E9DD9185}"/>
              </a:ext>
            </a:extLst>
          </p:cNvPr>
          <p:cNvSpPr/>
          <p:nvPr/>
        </p:nvSpPr>
        <p:spPr>
          <a:xfrm>
            <a:off x="2760412" y="3531449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CA190D-2CA5-2647-A2D2-1034B4ABFC13}"/>
              </a:ext>
            </a:extLst>
          </p:cNvPr>
          <p:cNvSpPr/>
          <p:nvPr/>
        </p:nvSpPr>
        <p:spPr>
          <a:xfrm>
            <a:off x="2958868" y="4377185"/>
            <a:ext cx="799216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21435E-09A8-8B4B-8823-A820AE81146C}"/>
              </a:ext>
            </a:extLst>
          </p:cNvPr>
          <p:cNvSpPr/>
          <p:nvPr/>
        </p:nvSpPr>
        <p:spPr>
          <a:xfrm>
            <a:off x="2974884" y="4566420"/>
            <a:ext cx="799216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9BD162-847D-C449-B70F-1A35C8198AB4}"/>
              </a:ext>
            </a:extLst>
          </p:cNvPr>
          <p:cNvSpPr/>
          <p:nvPr/>
        </p:nvSpPr>
        <p:spPr>
          <a:xfrm>
            <a:off x="4878475" y="4443901"/>
            <a:ext cx="62213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1F4FB-1F94-8F44-BE76-CD91DF9389CE}"/>
              </a:ext>
            </a:extLst>
          </p:cNvPr>
          <p:cNvSpPr/>
          <p:nvPr/>
        </p:nvSpPr>
        <p:spPr>
          <a:xfrm>
            <a:off x="5500607" y="2222953"/>
            <a:ext cx="48821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0451A-D2E4-204D-92DD-6C664265318E}"/>
              </a:ext>
            </a:extLst>
          </p:cNvPr>
          <p:cNvSpPr/>
          <p:nvPr/>
        </p:nvSpPr>
        <p:spPr>
          <a:xfrm>
            <a:off x="5184518" y="2821572"/>
            <a:ext cx="53299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17E013-781B-5447-990F-E4386672FC51}"/>
              </a:ext>
            </a:extLst>
          </p:cNvPr>
          <p:cNvSpPr/>
          <p:nvPr/>
        </p:nvSpPr>
        <p:spPr>
          <a:xfrm>
            <a:off x="4916786" y="2972857"/>
            <a:ext cx="138302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557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1D92-A55C-4642-9D74-A49A62D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02" y="505009"/>
            <a:ext cx="3487246" cy="4133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731A8-4E63-9E4B-84CA-C9DB7CA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57" y="409391"/>
            <a:ext cx="245684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7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84" y="963823"/>
            <a:ext cx="6472833" cy="417967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17" y="875875"/>
            <a:ext cx="1048716" cy="1485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7624888" y="2571750"/>
            <a:ext cx="14157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050" dirty="0"/>
              <a:t>The International</a:t>
            </a:r>
          </a:p>
          <a:p>
            <a:pPr algn="ctr"/>
            <a:r>
              <a:rPr lang="en-CN" sz="1050" dirty="0"/>
              <a:t>Integrated Reporting</a:t>
            </a:r>
          </a:p>
          <a:p>
            <a:pPr algn="ctr"/>
            <a:r>
              <a:rPr lang="en-CN" sz="1050" dirty="0"/>
              <a:t>Framework</a:t>
            </a:r>
          </a:p>
          <a:p>
            <a:pPr algn="ctr"/>
            <a:endParaRPr lang="en-CN" sz="1050" dirty="0"/>
          </a:p>
          <a:p>
            <a:pPr algn="ctr"/>
            <a:r>
              <a:rPr lang="en-CN" sz="105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Thomas S. Kuhn: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 of Scientific Revolution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9361-5DD5-AA41-9B7A-7A56AD9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40" y="1379007"/>
            <a:ext cx="2408766" cy="318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1761978" y="4577677"/>
            <a:ext cx="3978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Thomas Samuel Kuhn</a:t>
            </a:r>
            <a:r>
              <a:rPr lang="en-US" sz="1050" dirty="0"/>
              <a:t> (</a:t>
            </a:r>
            <a:r>
              <a:rPr lang="en-US" sz="1050" dirty="0">
                <a:hlinkClick r:id="rId3"/>
              </a:rPr>
              <a:t>/ˈkuːn/; July 18, 1922 – June 17, 1996)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F785-A764-F644-BA83-74C7E3269EC8}"/>
              </a:ext>
            </a:extLst>
          </p:cNvPr>
          <p:cNvSpPr txBox="1"/>
          <p:nvPr/>
        </p:nvSpPr>
        <p:spPr>
          <a:xfrm>
            <a:off x="2514520" y="4854676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Thomas_Kuhn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7F2B4-886C-7743-BF5A-96FA80AE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96" y="1375716"/>
            <a:ext cx="2096448" cy="31627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58EAC6-482F-BF4E-8EE2-8CB85DCE2E24}"/>
              </a:ext>
            </a:extLst>
          </p:cNvPr>
          <p:cNvSpPr/>
          <p:nvPr/>
        </p:nvSpPr>
        <p:spPr>
          <a:xfrm>
            <a:off x="2558265" y="1780382"/>
            <a:ext cx="907475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18D7D9-6EB6-E943-B1F0-B74C891F235E}"/>
              </a:ext>
            </a:extLst>
          </p:cNvPr>
          <p:cNvSpPr/>
          <p:nvPr/>
        </p:nvSpPr>
        <p:spPr>
          <a:xfrm>
            <a:off x="3710962" y="2752055"/>
            <a:ext cx="460094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29492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Kuhn Cycle as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9E462-B854-3840-9D61-CC9F2B8D2026}"/>
              </a:ext>
            </a:extLst>
          </p:cNvPr>
          <p:cNvSpPr txBox="1"/>
          <p:nvPr/>
        </p:nvSpPr>
        <p:spPr>
          <a:xfrm>
            <a:off x="3665150" y="4729055"/>
            <a:ext cx="44037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www.thwink.org</a:t>
            </a:r>
            <a:r>
              <a:rPr lang="en-US" sz="1050" dirty="0"/>
              <a:t>/sustain/glossary/</a:t>
            </a:r>
            <a:r>
              <a:rPr lang="en-US" sz="1050" dirty="0" err="1"/>
              <a:t>KuhnCycle.htm</a:t>
            </a:r>
            <a:endParaRPr lang="en-CN" sz="1050" dirty="0"/>
          </a:p>
        </p:txBody>
      </p:sp>
      <p:pic>
        <p:nvPicPr>
          <p:cNvPr id="1026" name="Picture 2" descr="Kuhn Cycle, model crisis step">
            <a:extLst>
              <a:ext uri="{FF2B5EF4-FFF2-40B4-BE49-F238E27FC236}">
                <a16:creationId xmlns:a16="http://schemas.microsoft.com/office/drawing/2014/main" id="{E62CE288-7ED5-D841-9175-AC46667C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942" y="1271608"/>
            <a:ext cx="2775858" cy="31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21A73E-C3FB-734B-8F6D-B658802855A7}"/>
              </a:ext>
            </a:extLst>
          </p:cNvPr>
          <p:cNvGraphicFramePr>
            <a:graphicFrameLocks noGrp="1"/>
          </p:cNvGraphicFramePr>
          <p:nvPr/>
        </p:nvGraphicFramePr>
        <p:xfrm>
          <a:off x="3013529" y="1063228"/>
          <a:ext cx="2660650" cy="326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325">
                  <a:extLst>
                    <a:ext uri="{9D8B030D-6E8A-4147-A177-3AD203B41FA5}">
                      <a16:colId xmlns:a16="http://schemas.microsoft.com/office/drawing/2014/main" val="1504317616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25849000"/>
                    </a:ext>
                  </a:extLst>
                </a:gridCol>
              </a:tblGrid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Life Cycle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Kuhn Cycle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9791279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Artifacts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Pre-Science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7488457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Normal 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830166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Varying Modifications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Drift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0588774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Crisis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Crisis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59301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Developed and Released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Revolutioon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4844728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Adopted as the 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Paradigm Change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84175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7AC9ED-A1E5-C146-BC6D-34B0BA1F7734}"/>
              </a:ext>
            </a:extLst>
          </p:cNvPr>
          <p:cNvSpPr txBox="1"/>
          <p:nvPr/>
        </p:nvSpPr>
        <p:spPr>
          <a:xfrm>
            <a:off x="440469" y="1825260"/>
            <a:ext cx="281359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https://</a:t>
            </a:r>
            <a:r>
              <a:rPr lang="en-US" sz="788" dirty="0" err="1"/>
              <a:t>www.quora.com</a:t>
            </a:r>
            <a:r>
              <a:rPr lang="en-US" sz="788" dirty="0"/>
              <a:t>/What-was-the-first-car-in-the-world</a:t>
            </a:r>
            <a:endParaRPr lang="en-CN" sz="78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D60F6-CA82-D946-AF20-52477E9687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118" y="1063229"/>
            <a:ext cx="984110" cy="76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9D5AF-F31B-9449-BA8D-AFF418C069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56" y="2045933"/>
            <a:ext cx="1150246" cy="89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7D946-6656-D84A-88C2-1F6A127750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961" y="2219899"/>
            <a:ext cx="1377109" cy="15967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9DFA1-8547-6345-A732-863FA6D69D48}"/>
              </a:ext>
            </a:extLst>
          </p:cNvPr>
          <p:cNvSpPr txBox="1"/>
          <p:nvPr/>
        </p:nvSpPr>
        <p:spPr>
          <a:xfrm>
            <a:off x="1613969" y="2336702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900" dirty="0">
                <a:solidFill>
                  <a:schemeClr val="bg1"/>
                </a:solidFill>
              </a:rPr>
              <a:t>1908 BuickModel</a:t>
            </a:r>
            <a:r>
              <a:rPr lang="en-US" altLang="zh-CN" sz="900" dirty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zh-CN" altLang="en-US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>
                <a:solidFill>
                  <a:schemeClr val="bg1"/>
                </a:solidFill>
              </a:rPr>
              <a:t>Convertible</a:t>
            </a:r>
            <a:endParaRPr lang="en-CN" sz="9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AA161-921F-284C-B690-EEF82956E6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94" y="3471439"/>
            <a:ext cx="1628165" cy="9983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BEA30-3E3E-2A40-86CE-C7A5A26C119A}"/>
              </a:ext>
            </a:extLst>
          </p:cNvPr>
          <p:cNvSpPr txBox="1"/>
          <p:nvPr/>
        </p:nvSpPr>
        <p:spPr>
          <a:xfrm>
            <a:off x="834345" y="3658985"/>
            <a:ext cx="80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1917–23 Ford Model T Center Door Sedan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8B04B3-69E5-FA46-8B8A-02E4B35DD6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097" y="4010907"/>
            <a:ext cx="1395973" cy="838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5E8C8-8F97-CC44-8657-7564E5B21057}"/>
              </a:ext>
            </a:extLst>
          </p:cNvPr>
          <p:cNvSpPr txBox="1"/>
          <p:nvPr/>
        </p:nvSpPr>
        <p:spPr>
          <a:xfrm>
            <a:off x="1822588" y="4277671"/>
            <a:ext cx="8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</a:rPr>
              <a:t>1929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Alfa Romeo 6C</a:t>
            </a:r>
            <a:endParaRPr 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0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1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 Lattice?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A9AA344C-2604-B049-AA4E-FA29B6B7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35" y="1993900"/>
            <a:ext cx="15240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779B8AE5-64CE-654F-9A3C-B11C5877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367" y="1962150"/>
            <a:ext cx="1524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7"/>
            <a:extLst>
              <a:ext uri="{FF2B5EF4-FFF2-40B4-BE49-F238E27FC236}">
                <a16:creationId xmlns:a16="http://schemas.microsoft.com/office/drawing/2014/main" id="{69B96F2E-A4AE-1E44-BD99-C5C3A488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035" y="1809750"/>
            <a:ext cx="1498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9"/>
            <a:extLst>
              <a:ext uri="{FF2B5EF4-FFF2-40B4-BE49-F238E27FC236}">
                <a16:creationId xmlns:a16="http://schemas.microsoft.com/office/drawing/2014/main" id="{2093FF89-51AC-4647-915B-B1102CC9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303" y="18097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11"/>
            <a:extLst>
              <a:ext uri="{FF2B5EF4-FFF2-40B4-BE49-F238E27FC236}">
                <a16:creationId xmlns:a16="http://schemas.microsoft.com/office/drawing/2014/main" id="{73B7FD75-CC93-674B-9EE9-B1046F28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9303" y="1996259"/>
            <a:ext cx="15240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C3468-F22C-0941-B86B-27DBFEFC113A}"/>
              </a:ext>
            </a:extLst>
          </p:cNvPr>
          <p:cNvSpPr txBox="1"/>
          <p:nvPr/>
        </p:nvSpPr>
        <p:spPr>
          <a:xfrm>
            <a:off x="492035" y="3369670"/>
            <a:ext cx="12322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1:</a:t>
            </a:r>
            <a:r>
              <a:rPr lang="en-US" sz="900" dirty="0"/>
              <a:t> Subsets of {x, y, z}, under </a:t>
            </a:r>
            <a:r>
              <a:rPr lang="en-US" sz="900" dirty="0">
                <a:hlinkClick r:id="rId13" tooltip="Set inclusion"/>
              </a:rPr>
              <a:t>set inclusion</a:t>
            </a:r>
            <a:r>
              <a:rPr lang="en-US" sz="900" dirty="0"/>
              <a:t>. The name "lattice" is suggested by the form of the </a:t>
            </a:r>
            <a:r>
              <a:rPr lang="en-US" sz="900" dirty="0">
                <a:hlinkClick r:id="rId14" tooltip="Hasse diagram"/>
              </a:rPr>
              <a:t>Hasse diagram</a:t>
            </a:r>
            <a:r>
              <a:rPr lang="en-US" sz="900" dirty="0"/>
              <a:t> depicting it. </a:t>
            </a:r>
            <a:endParaRPr lang="en-TW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67C32-07DE-9C4D-BF41-A1A185AF6BA2}"/>
              </a:ext>
            </a:extLst>
          </p:cNvPr>
          <p:cNvSpPr txBox="1"/>
          <p:nvPr/>
        </p:nvSpPr>
        <p:spPr>
          <a:xfrm>
            <a:off x="2220687" y="3452402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2:</a:t>
            </a:r>
            <a:r>
              <a:rPr lang="en-US" sz="900" dirty="0"/>
              <a:t> Lattice of integer divisors of 60, ordered by "</a:t>
            </a:r>
            <a:r>
              <a:rPr lang="en-US" sz="900" i="1" dirty="0"/>
              <a:t>divides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37C72-326D-E34E-A9E3-5CC53B3A30C1}"/>
              </a:ext>
            </a:extLst>
          </p:cNvPr>
          <p:cNvSpPr txBox="1"/>
          <p:nvPr/>
        </p:nvSpPr>
        <p:spPr>
          <a:xfrm>
            <a:off x="3949339" y="3452401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3:</a:t>
            </a:r>
            <a:r>
              <a:rPr lang="en-US" sz="900" dirty="0"/>
              <a:t> Lattice of </a:t>
            </a:r>
            <a:r>
              <a:rPr lang="en-US" sz="900" dirty="0">
                <a:hlinkClick r:id="rId15" tooltip="Partition (set theory)"/>
              </a:rPr>
              <a:t>partitions</a:t>
            </a:r>
            <a:r>
              <a:rPr lang="en-US" sz="900" dirty="0"/>
              <a:t> of {1, 2, 3, 4}, ordered by "</a:t>
            </a:r>
            <a:r>
              <a:rPr lang="en-US" sz="900" i="1" dirty="0"/>
              <a:t>refines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7C8D8-0914-4042-B277-47A7F7400C1B}"/>
              </a:ext>
            </a:extLst>
          </p:cNvPr>
          <p:cNvSpPr txBox="1"/>
          <p:nvPr/>
        </p:nvSpPr>
        <p:spPr>
          <a:xfrm>
            <a:off x="5771430" y="3452400"/>
            <a:ext cx="1232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4:</a:t>
            </a:r>
            <a:r>
              <a:rPr lang="en-US" sz="900" dirty="0"/>
              <a:t> Lattice of positive integers, ordered by ≤. </a:t>
            </a:r>
            <a:endParaRPr lang="en-TW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924C5-BAD8-3B44-B55B-100728B1B866}"/>
              </a:ext>
            </a:extLst>
          </p:cNvPr>
          <p:cNvSpPr txBox="1"/>
          <p:nvPr/>
        </p:nvSpPr>
        <p:spPr>
          <a:xfrm>
            <a:off x="7561041" y="3452400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5:</a:t>
            </a:r>
            <a:r>
              <a:rPr lang="en-US" sz="900" dirty="0"/>
              <a:t> Lattice of nonnegative integer pairs, ordered component wise. </a:t>
            </a:r>
            <a:endParaRPr lang="en-TW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1635138" y="4651569"/>
            <a:ext cx="5873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Source of Images and Text : </a:t>
            </a:r>
            <a:r>
              <a:rPr lang="en-US" dirty="0">
                <a:hlinkClick r:id="rId16"/>
              </a:rPr>
              <a:t>https://</a:t>
            </a:r>
            <a:r>
              <a:rPr lang="en-US" dirty="0" err="1">
                <a:hlinkClick r:id="rId16"/>
              </a:rPr>
              <a:t>en.wikipedia.org</a:t>
            </a:r>
            <a:r>
              <a:rPr lang="en-US" dirty="0">
                <a:hlinkClick r:id="rId16"/>
              </a:rPr>
              <a:t>/wiki/Lattice_(order)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386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Lattice represents a Universal Data Type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895353" y="4788942"/>
            <a:ext cx="7353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Source of Text : </a:t>
            </a:r>
            <a:r>
              <a:rPr lang="en-US" sz="1100" dirty="0">
                <a:hlinkClick r:id="rId3"/>
              </a:rPr>
              <a:t>https://www.di.ens.fr/~cousot/publications.www/CousotCousot-POPL-77-ACM-p238--252-1977.pdf</a:t>
            </a:r>
            <a:endParaRPr lang="en-TW" sz="11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9384FF-75D5-7D4E-BCA6-696C42C2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61" y="1108192"/>
            <a:ext cx="4669878" cy="35902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4D625E-3516-DA46-A2DC-31989BA60F5F}"/>
              </a:ext>
            </a:extLst>
          </p:cNvPr>
          <p:cNvGrpSpPr/>
          <p:nvPr/>
        </p:nvGrpSpPr>
        <p:grpSpPr>
          <a:xfrm>
            <a:off x="7138344" y="1976846"/>
            <a:ext cx="1522419" cy="2184449"/>
            <a:chOff x="7138344" y="1976846"/>
            <a:chExt cx="1522419" cy="2184449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177AD7D6-A8AD-D94F-83C2-BD3750D4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4" y="1976846"/>
              <a:ext cx="1522419" cy="190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284D5B-1116-C847-894B-AFEDDE3376A1}"/>
                </a:ext>
              </a:extLst>
            </p:cNvPr>
            <p:cNvSpPr txBox="1"/>
            <p:nvPr/>
          </p:nvSpPr>
          <p:spPr>
            <a:xfrm>
              <a:off x="7262045" y="3884296"/>
              <a:ext cx="1275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1200" dirty="0">
                  <a:hlinkClick r:id="rId5"/>
                </a:rPr>
                <a:t>Radhia Cousot</a:t>
              </a:r>
              <a:endParaRPr lang="en-TW" sz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91C5-5F68-1C42-831F-8E4659EB5A0E}"/>
              </a:ext>
            </a:extLst>
          </p:cNvPr>
          <p:cNvGrpSpPr/>
          <p:nvPr/>
        </p:nvGrpSpPr>
        <p:grpSpPr>
          <a:xfrm>
            <a:off x="231466" y="1976846"/>
            <a:ext cx="1774190" cy="2101722"/>
            <a:chOff x="293941" y="1976846"/>
            <a:chExt cx="1774190" cy="2101722"/>
          </a:xfrm>
        </p:grpSpPr>
        <p:pic>
          <p:nvPicPr>
            <p:cNvPr id="2052" name="Picture 4">
              <a:hlinkClick r:id="rId7"/>
              <a:extLst>
                <a:ext uri="{FF2B5EF4-FFF2-40B4-BE49-F238E27FC236}">
                  <a16:creationId xmlns:a16="http://schemas.microsoft.com/office/drawing/2014/main" id="{4290CB2F-C6C1-164B-B32A-FC7047CB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41" y="1976846"/>
              <a:ext cx="1774190" cy="177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FA12F-E350-2449-90CD-B8E184D2FCA0}"/>
                </a:ext>
              </a:extLst>
            </p:cNvPr>
            <p:cNvSpPr txBox="1"/>
            <p:nvPr/>
          </p:nvSpPr>
          <p:spPr>
            <a:xfrm>
              <a:off x="590913" y="3801569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dirty="0">
                  <a:hlinkClick r:id="rId7"/>
                </a:rPr>
                <a:t>Patrick Cousot</a:t>
              </a:r>
              <a:endParaRPr lang="en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182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(not) Computing in Lattice Space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73D343C-6DE6-8A45-9D77-2160ABA4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2" y="1722098"/>
            <a:ext cx="4571999" cy="2308071"/>
          </a:xfrm>
          <a:prstGeom prst="rect">
            <a:avLst/>
          </a:prstGeom>
        </p:spPr>
      </p:pic>
      <p:pic>
        <p:nvPicPr>
          <p:cNvPr id="3073" name="Picture 1">
            <a:hlinkClick r:id="rId5"/>
            <a:extLst>
              <a:ext uri="{FF2B5EF4-FFF2-40B4-BE49-F238E27FC236}">
                <a16:creationId xmlns:a16="http://schemas.microsoft.com/office/drawing/2014/main" id="{32A14273-9D16-A745-BE9E-3C84B8BF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1461" y="1033295"/>
            <a:ext cx="2441886" cy="366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2341D-E80D-CB43-9D35-8C3E19F03CDE}"/>
              </a:ext>
            </a:extLst>
          </p:cNvPr>
          <p:cNvSpPr txBox="1"/>
          <p:nvPr/>
        </p:nvSpPr>
        <p:spPr>
          <a:xfrm>
            <a:off x="5819797" y="471404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TW" dirty="0">
                <a:hlinkClick r:id="rId5"/>
              </a:rPr>
              <a:t>Wikipedia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1754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CB34003-A54F-204C-AD16-92AB1453EDD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600200" y="1143000"/>
            <a:ext cx="5829300" cy="1102519"/>
          </a:xfrm>
        </p:spPr>
        <p:txBody>
          <a:bodyPr/>
          <a:lstStyle/>
          <a:p>
            <a:pPr algn="ctr"/>
            <a:r>
              <a:rPr lang="en-US" altLang="en-TW"/>
              <a:t>Static Program Analysis using Abstract Interpretation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4DA7CA12-D5F6-374E-8E13-2729B8B5B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3714750"/>
            <a:ext cx="6286500" cy="132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endParaRPr lang="en-GB" altLang="en-TW" sz="1950" kern="120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Kestrel Technology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NASA Ames Research Center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Moffett Field, CA 94035</a:t>
            </a:r>
            <a:endParaRPr lang="en-GB" altLang="en-TW" sz="1800" b="1" kern="1200">
              <a:solidFill>
                <a:srgbClr val="0000FF"/>
              </a:solidFill>
              <a:latin typeface="Courier New" panose="02070309020205020404" pitchFamily="49" charset="0"/>
              <a:ea typeface="+mn-ea"/>
              <a:cs typeface="+mn-cs"/>
            </a:endParaRPr>
          </a:p>
          <a:p>
            <a:pPr algn="ctr" defTabSz="6858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endParaRPr lang="en-GB" altLang="en-TW" sz="1800" b="1" kern="1200">
              <a:solidFill>
                <a:srgbClr val="0000FF"/>
              </a:solidFill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E1C42E9-94BA-FC41-9FF0-5C52AD107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931319"/>
            <a:ext cx="32004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800" b="1" kern="1200">
                <a:latin typeface="Times New Roman" panose="02020603050405020304" pitchFamily="18" charset="0"/>
                <a:ea typeface="+mn-ea"/>
                <a:cs typeface="+mn-cs"/>
              </a:rPr>
              <a:t>Guillaume Brat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500" b="1" kern="1200">
                <a:solidFill>
                  <a:srgbClr val="333399"/>
                </a:solidFill>
                <a:latin typeface="Courier New" panose="02070309020205020404" pitchFamily="49" charset="0"/>
                <a:ea typeface="+mn-ea"/>
                <a:cs typeface="+mn-cs"/>
              </a:rPr>
              <a:t>brat@email.arc.nasa.gov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88B1BA1-1F4A-7E4F-931A-8EE49B1E0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932510"/>
            <a:ext cx="307776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800" b="1" kern="1200">
                <a:latin typeface="Times New Roman" panose="02020603050405020304" pitchFamily="18" charset="0"/>
                <a:ea typeface="+mn-ea"/>
                <a:cs typeface="+mn-cs"/>
              </a:rPr>
              <a:t>Arnaud Venet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500" b="1" kern="1200">
                <a:solidFill>
                  <a:srgbClr val="333399"/>
                </a:solidFill>
                <a:latin typeface="Courier New" panose="02070309020205020404" pitchFamily="49" charset="0"/>
                <a:ea typeface="+mn-ea"/>
                <a:cs typeface="+mn-cs"/>
              </a:rPr>
              <a:t>venet@email.arc.nasa.gov</a:t>
            </a:r>
          </a:p>
        </p:txBody>
      </p:sp>
      <p:sp>
        <p:nvSpPr>
          <p:cNvPr id="2057" name="Line 9">
            <a:extLst>
              <a:ext uri="{FF2B5EF4-FFF2-40B4-BE49-F238E27FC236}">
                <a16:creationId xmlns:a16="http://schemas.microsoft.com/office/drawing/2014/main" id="{BB052909-1188-CF46-91BF-AE05A84FE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5900" y="2400300"/>
            <a:ext cx="6172200" cy="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69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CD1332F-964C-F94B-B6D9-3F4E4073F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Static Program Analysis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90261D97-403A-8148-AAB8-E352DF880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1200150"/>
            <a:ext cx="6400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altLang="en-TW" sz="2400">
                <a:latin typeface="Times New Roman" panose="02020603050405020304" pitchFamily="18" charset="0"/>
              </a:rPr>
              <a:t>Static program analysis consists of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automatically</a:t>
            </a:r>
            <a:r>
              <a:rPr lang="en-US" altLang="en-TW" sz="2400">
                <a:latin typeface="Times New Roman" panose="02020603050405020304" pitchFamily="18" charset="0"/>
              </a:rPr>
              <a:t>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discovering</a:t>
            </a:r>
            <a:r>
              <a:rPr lang="en-US" altLang="en-TW" sz="2400">
                <a:latin typeface="Times New Roman" panose="02020603050405020304" pitchFamily="18" charset="0"/>
              </a:rPr>
              <a:t> properties of a program that hold for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all </a:t>
            </a:r>
            <a:r>
              <a:rPr lang="en-US" altLang="en-TW" sz="2400">
                <a:solidFill>
                  <a:srgbClr val="FF3300"/>
                </a:solidFill>
              </a:rPr>
              <a:t>possible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 execution paths</a:t>
            </a:r>
            <a:r>
              <a:rPr lang="en-US" altLang="en-TW" sz="2400">
                <a:latin typeface="Times New Roman" panose="02020603050405020304" pitchFamily="18" charset="0"/>
              </a:rPr>
              <a:t> of the program.</a:t>
            </a:r>
          </a:p>
          <a:p>
            <a:pPr algn="just" eaLnBrk="0" hangingPunct="0">
              <a:spcBef>
                <a:spcPct val="50000"/>
              </a:spcBef>
            </a:pPr>
            <a:r>
              <a:rPr lang="en-US" altLang="en-TW" sz="2400">
                <a:latin typeface="Times New Roman" panose="02020603050405020304" pitchFamily="18" charset="0"/>
              </a:rPr>
              <a:t>Static program analysis is </a:t>
            </a:r>
            <a:r>
              <a:rPr lang="en-US" altLang="en-TW" sz="2400" b="1">
                <a:solidFill>
                  <a:srgbClr val="FF3300"/>
                </a:solidFill>
                <a:latin typeface="Times New Roman" panose="02020603050405020304" pitchFamily="18" charset="0"/>
              </a:rPr>
              <a:t>not</a:t>
            </a:r>
            <a:endParaRPr lang="en-US" altLang="en-TW" sz="2400">
              <a:latin typeface="Times New Roman" panose="02020603050405020304" pitchFamily="18" charset="0"/>
            </a:endParaRP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4B02DC6F-ED83-954B-95EF-07E2EF73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432" y="2971800"/>
            <a:ext cx="6169819" cy="20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TW" sz="2400">
                <a:solidFill>
                  <a:schemeClr val="accent2"/>
                </a:solidFill>
              </a:rPr>
              <a:t>Testing: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manually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checking</a:t>
            </a:r>
            <a:r>
              <a:rPr lang="en-US" altLang="en-TW" sz="2400"/>
              <a:t> a property for </a:t>
            </a:r>
            <a:r>
              <a:rPr lang="en-US" altLang="en-TW" sz="2400">
                <a:solidFill>
                  <a:srgbClr val="33CC33"/>
                </a:solidFill>
              </a:rPr>
              <a:t>some</a:t>
            </a:r>
            <a:r>
              <a:rPr lang="en-US" altLang="en-TW" sz="2400"/>
              <a:t> execution paths</a:t>
            </a:r>
          </a:p>
          <a:p>
            <a:r>
              <a:rPr lang="en-US" altLang="en-TW" sz="2400">
                <a:solidFill>
                  <a:schemeClr val="accent2"/>
                </a:solidFill>
              </a:rPr>
              <a:t>Model checking: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FF3300"/>
                </a:solidFill>
              </a:rPr>
              <a:t>automatically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checking</a:t>
            </a:r>
            <a:r>
              <a:rPr lang="en-US" altLang="en-TW" sz="2400"/>
              <a:t> a property for </a:t>
            </a:r>
            <a:r>
              <a:rPr lang="en-US" altLang="en-TW" sz="2400">
                <a:solidFill>
                  <a:srgbClr val="FF3300"/>
                </a:solidFill>
              </a:rPr>
              <a:t>all</a:t>
            </a:r>
            <a:r>
              <a:rPr lang="en-US" altLang="en-TW" sz="2400"/>
              <a:t> execution paths</a:t>
            </a:r>
          </a:p>
          <a:p>
            <a:endParaRPr lang="en-US" altLang="en-TW" sz="2400"/>
          </a:p>
        </p:txBody>
      </p:sp>
    </p:spTree>
    <p:extLst>
      <p:ext uri="{BB962C8B-B14F-4D97-AF65-F5344CB8AC3E}">
        <p14:creationId xmlns:p14="http://schemas.microsoft.com/office/powerpoint/2010/main" val="209330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B33864C-290B-F642-B2B2-9E14DA501D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Program Analysis for what?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FB6CD29-4C3E-7645-B27D-C15B3F89B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TW"/>
              <a:t>Optimizing compilers</a:t>
            </a:r>
          </a:p>
          <a:p>
            <a:r>
              <a:rPr lang="en-US" altLang="en-TW"/>
              <a:t>Program understanding</a:t>
            </a:r>
          </a:p>
          <a:p>
            <a:r>
              <a:rPr lang="en-US" altLang="en-TW"/>
              <a:t>Semantic preprocessing:</a:t>
            </a:r>
          </a:p>
          <a:p>
            <a:pPr lvl="1"/>
            <a:r>
              <a:rPr lang="en-US" altLang="en-TW"/>
              <a:t>Model checking</a:t>
            </a:r>
          </a:p>
          <a:p>
            <a:pPr lvl="1"/>
            <a:r>
              <a:rPr lang="en-US" altLang="en-TW"/>
              <a:t>Automated test generation</a:t>
            </a:r>
          </a:p>
          <a:p>
            <a:r>
              <a:rPr lang="en-US" altLang="en-TW" b="1">
                <a:solidFill>
                  <a:srgbClr val="FF0000"/>
                </a:solidFill>
              </a:rPr>
              <a:t>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290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F309726-514C-D64B-8B20-1950B53A3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Methodology</a:t>
            </a:r>
            <a:endParaRPr lang="en-US" altLang="en-TW"/>
          </a:p>
        </p:txBody>
      </p:sp>
      <p:sp>
        <p:nvSpPr>
          <p:cNvPr id="14340" name="AutoShape 4">
            <a:extLst>
              <a:ext uri="{FF2B5EF4-FFF2-40B4-BE49-F238E27FC236}">
                <a16:creationId xmlns:a16="http://schemas.microsoft.com/office/drawing/2014/main" id="{760FE861-4C1A-9742-8BA1-7D773E843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3723659"/>
            <a:ext cx="150137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14341" name="AutoShape 5">
            <a:extLst>
              <a:ext uri="{FF2B5EF4-FFF2-40B4-BE49-F238E27FC236}">
                <a16:creationId xmlns:a16="http://schemas.microsoft.com/office/drawing/2014/main" id="{FDC611AA-0F6E-444F-ADCD-BB2AB67B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936531"/>
            <a:ext cx="150137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Collecting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14342" name="AutoShape 6">
            <a:extLst>
              <a:ext uri="{FF2B5EF4-FFF2-40B4-BE49-F238E27FC236}">
                <a16:creationId xmlns:a16="http://schemas.microsoft.com/office/drawing/2014/main" id="{DB3A1DD2-F2C4-4742-B910-1F0E0D4B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978" y="2972386"/>
            <a:ext cx="1490663" cy="263149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Partitioning</a:t>
            </a:r>
          </a:p>
        </p:txBody>
      </p:sp>
      <p:sp>
        <p:nvSpPr>
          <p:cNvPr id="14343" name="AutoShape 7">
            <a:extLst>
              <a:ext uri="{FF2B5EF4-FFF2-40B4-BE49-F238E27FC236}">
                <a16:creationId xmlns:a16="http://schemas.microsoft.com/office/drawing/2014/main" id="{B2EB55C3-38B8-1F4A-890B-1ECC22197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1041181"/>
            <a:ext cx="152161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Concrete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cxnSp>
        <p:nvCxnSpPr>
          <p:cNvPr id="14344" name="AutoShape 8">
            <a:extLst>
              <a:ext uri="{FF2B5EF4-FFF2-40B4-BE49-F238E27FC236}">
                <a16:creationId xmlns:a16="http://schemas.microsoft.com/office/drawing/2014/main" id="{430442AA-D6F6-4B49-BA63-CCE9853067A7}"/>
              </a:ext>
            </a:extLst>
          </p:cNvPr>
          <p:cNvCxnSpPr>
            <a:cxnSpLocks noChangeShapeType="1"/>
            <a:stCxn id="14343" idx="2"/>
            <a:endCxn id="14341" idx="0"/>
          </p:cNvCxnSpPr>
          <p:nvPr/>
        </p:nvCxnSpPr>
        <p:spPr bwMode="auto">
          <a:xfrm flipH="1">
            <a:off x="4379715" y="1567479"/>
            <a:ext cx="595" cy="369052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5" name="AutoShape 9">
            <a:extLst>
              <a:ext uri="{FF2B5EF4-FFF2-40B4-BE49-F238E27FC236}">
                <a16:creationId xmlns:a16="http://schemas.microsoft.com/office/drawing/2014/main" id="{FA23D582-B08B-594A-B64F-59A53B5AC563}"/>
              </a:ext>
            </a:extLst>
          </p:cNvPr>
          <p:cNvCxnSpPr>
            <a:cxnSpLocks noChangeShapeType="1"/>
            <a:stCxn id="14341" idx="2"/>
            <a:endCxn id="14342" idx="0"/>
          </p:cNvCxnSpPr>
          <p:nvPr/>
        </p:nvCxnSpPr>
        <p:spPr bwMode="auto">
          <a:xfrm>
            <a:off x="4379715" y="2462829"/>
            <a:ext cx="595" cy="509557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6" name="AutoShape 10">
            <a:extLst>
              <a:ext uri="{FF2B5EF4-FFF2-40B4-BE49-F238E27FC236}">
                <a16:creationId xmlns:a16="http://schemas.microsoft.com/office/drawing/2014/main" id="{B6FC4D36-1B82-034B-81C3-244D5463B18F}"/>
              </a:ext>
            </a:extLst>
          </p:cNvPr>
          <p:cNvCxnSpPr>
            <a:cxnSpLocks noChangeShapeType="1"/>
            <a:stCxn id="14342" idx="2"/>
            <a:endCxn id="14340" idx="0"/>
          </p:cNvCxnSpPr>
          <p:nvPr/>
        </p:nvCxnSpPr>
        <p:spPr bwMode="auto">
          <a:xfrm flipH="1">
            <a:off x="4379715" y="3235535"/>
            <a:ext cx="595" cy="488124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7" name="AutoShape 11">
            <a:extLst>
              <a:ext uri="{FF2B5EF4-FFF2-40B4-BE49-F238E27FC236}">
                <a16:creationId xmlns:a16="http://schemas.microsoft.com/office/drawing/2014/main" id="{FB1F15AF-E79D-BB41-9BC1-962AEB8AB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441" y="3055718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sp>
        <p:nvSpPr>
          <p:cNvPr id="14348" name="AutoShape 12">
            <a:extLst>
              <a:ext uri="{FF2B5EF4-FFF2-40B4-BE49-F238E27FC236}">
                <a16:creationId xmlns:a16="http://schemas.microsoft.com/office/drawing/2014/main" id="{4FA75372-B802-2C44-8962-8E9A1CD8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3" y="4135615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cxnSp>
        <p:nvCxnSpPr>
          <p:cNvPr id="14349" name="AutoShape 13">
            <a:extLst>
              <a:ext uri="{FF2B5EF4-FFF2-40B4-BE49-F238E27FC236}">
                <a16:creationId xmlns:a16="http://schemas.microsoft.com/office/drawing/2014/main" id="{669FB53C-454D-3B45-A9ED-D0B5737B1A2F}"/>
              </a:ext>
            </a:extLst>
          </p:cNvPr>
          <p:cNvCxnSpPr>
            <a:cxnSpLocks noChangeShapeType="1"/>
            <a:stCxn id="14347" idx="3"/>
            <a:endCxn id="14340" idx="1"/>
          </p:cNvCxnSpPr>
          <p:nvPr/>
        </p:nvCxnSpPr>
        <p:spPr bwMode="auto">
          <a:xfrm>
            <a:off x="3018235" y="3318867"/>
            <a:ext cx="610790" cy="667941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0" name="AutoShape 14">
            <a:extLst>
              <a:ext uri="{FF2B5EF4-FFF2-40B4-BE49-F238E27FC236}">
                <a16:creationId xmlns:a16="http://schemas.microsoft.com/office/drawing/2014/main" id="{A93D4A07-E46B-4548-85F4-4656D1ED91F0}"/>
              </a:ext>
            </a:extLst>
          </p:cNvPr>
          <p:cNvCxnSpPr>
            <a:cxnSpLocks noChangeShapeType="1"/>
            <a:stCxn id="14348" idx="3"/>
            <a:endCxn id="14340" idx="1"/>
          </p:cNvCxnSpPr>
          <p:nvPr/>
        </p:nvCxnSpPr>
        <p:spPr bwMode="auto">
          <a:xfrm flipV="1">
            <a:off x="3021807" y="3986808"/>
            <a:ext cx="607218" cy="411956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1" name="AutoShape 15">
            <a:extLst>
              <a:ext uri="{FF2B5EF4-FFF2-40B4-BE49-F238E27FC236}">
                <a16:creationId xmlns:a16="http://schemas.microsoft.com/office/drawing/2014/main" id="{97028AE2-110B-3845-B4D2-7D42327D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3587918"/>
            <a:ext cx="1715691" cy="789447"/>
          </a:xfrm>
          <a:prstGeom prst="roundRect">
            <a:avLst>
              <a:gd name="adj" fmla="val 130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Iterative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Resolution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Algorithms</a:t>
            </a:r>
          </a:p>
        </p:txBody>
      </p:sp>
      <p:cxnSp>
        <p:nvCxnSpPr>
          <p:cNvPr id="14352" name="AutoShape 16">
            <a:extLst>
              <a:ext uri="{FF2B5EF4-FFF2-40B4-BE49-F238E27FC236}">
                <a16:creationId xmlns:a16="http://schemas.microsoft.com/office/drawing/2014/main" id="{BA99E8DF-3C9D-9F47-8508-286D0F06153C}"/>
              </a:ext>
            </a:extLst>
          </p:cNvPr>
          <p:cNvCxnSpPr>
            <a:cxnSpLocks noChangeShapeType="1"/>
            <a:stCxn id="14351" idx="1"/>
            <a:endCxn id="14340" idx="3"/>
          </p:cNvCxnSpPr>
          <p:nvPr/>
        </p:nvCxnSpPr>
        <p:spPr bwMode="auto">
          <a:xfrm flipH="1">
            <a:off x="5130404" y="3982642"/>
            <a:ext cx="841771" cy="4166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3" name="AutoShape 17">
            <a:extLst>
              <a:ext uri="{FF2B5EF4-FFF2-40B4-BE49-F238E27FC236}">
                <a16:creationId xmlns:a16="http://schemas.microsoft.com/office/drawing/2014/main" id="{E3F62968-81F5-684E-AC61-13BA87A8A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645569"/>
            <a:ext cx="1739504" cy="2402681"/>
          </a:xfrm>
          <a:prstGeom prst="roundRect">
            <a:avLst>
              <a:gd name="adj" fmla="val 65"/>
            </a:avLst>
          </a:prstGeom>
          <a:noFill/>
          <a:ln w="36068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E42CF7E7-34D8-DC45-9DA1-A9BB2AFF0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5" y="2314575"/>
            <a:ext cx="1522809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00FF00"/>
                </a:solidFill>
                <a:latin typeface="Times New Roman" panose="02020603050405020304" pitchFamily="18" charset="0"/>
                <a:ea typeface="+mn-ea"/>
                <a:cs typeface="+mn-cs"/>
              </a:rPr>
              <a:t>Tuners</a:t>
            </a:r>
          </a:p>
        </p:txBody>
      </p:sp>
    </p:spTree>
    <p:extLst>
      <p:ext uri="{BB962C8B-B14F-4D97-AF65-F5344CB8AC3E}">
        <p14:creationId xmlns:p14="http://schemas.microsoft.com/office/powerpoint/2010/main" val="226417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F668032-F354-194A-9639-C6F8F065B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Lattices and Fixpoints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43884E1-8193-4943-BCF8-D9A19DE6B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23850" indent="-242888" defTabSz="336947"/>
            <a:r>
              <a:rPr lang="en-US" altLang="en-TW" sz="2100"/>
              <a:t>A </a:t>
            </a:r>
            <a:r>
              <a:rPr lang="en-US" altLang="en-TW" sz="2100">
                <a:solidFill>
                  <a:srgbClr val="FF0000"/>
                </a:solidFill>
              </a:rPr>
              <a:t>lattice</a:t>
            </a:r>
            <a:r>
              <a:rPr lang="en-US" altLang="en-TW" sz="2100"/>
              <a:t> (L,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⊑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⊤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⊓</a:t>
            </a:r>
            <a:r>
              <a:rPr lang="en-US" altLang="en-TW" sz="2100"/>
              <a:t>) is a partially ordered set (L,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⊑</a:t>
            </a:r>
            <a:r>
              <a:rPr lang="en-US" altLang="en-TW" sz="2100"/>
              <a:t>) with:</a:t>
            </a:r>
            <a:endParaRPr lang="en-US" altLang="en-TW" sz="21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47700" lvl="1" indent="-215504" defTabSz="336947"/>
            <a:r>
              <a:rPr lang="en-US" altLang="en-TW"/>
              <a:t>Least upper bounds (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/>
              <a:t>) and greatest lower bounds (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/>
              <a:t>) operators</a:t>
            </a:r>
          </a:p>
          <a:p>
            <a:pPr marL="647700" lvl="1" indent="-215504" defTabSz="336947"/>
            <a:r>
              <a:rPr lang="en-US" altLang="en-TW"/>
              <a:t>A least element “bottom”: 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  <a:endParaRPr lang="en-US" altLang="en-TW"/>
          </a:p>
          <a:p>
            <a:pPr marL="647700" lvl="1" indent="-215504" defTabSz="336947"/>
            <a:r>
              <a:rPr lang="en-US" altLang="en-TW"/>
              <a:t>A greatest element “top”: 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⊤</a:t>
            </a:r>
            <a:endParaRPr lang="en-US" altLang="en-TW"/>
          </a:p>
          <a:p>
            <a:pPr marL="323850" indent="-242888" defTabSz="336947"/>
            <a:r>
              <a:rPr lang="en-US" altLang="en-TW" sz="2100"/>
              <a:t>L is </a:t>
            </a:r>
            <a:r>
              <a:rPr lang="en-US" altLang="en-TW" sz="2100">
                <a:solidFill>
                  <a:srgbClr val="FF0000"/>
                </a:solidFill>
              </a:rPr>
              <a:t>complete</a:t>
            </a:r>
            <a:r>
              <a:rPr lang="en-US" altLang="en-TW" sz="2100"/>
              <a:t> if all least upper bounds exist</a:t>
            </a:r>
          </a:p>
          <a:p>
            <a:pPr marL="323850" indent="-242888" defTabSz="336947"/>
            <a:r>
              <a:rPr lang="en-US" altLang="en-TW" sz="2100"/>
              <a:t>A fixpoint X of F: L → L satisfies F(X) = X</a:t>
            </a:r>
          </a:p>
          <a:p>
            <a:pPr marL="323850" indent="-242888" defTabSz="336947"/>
            <a:r>
              <a:rPr lang="en-US" altLang="en-TW" sz="2100"/>
              <a:t>We denote by lfp F the least fixpoint if it exists</a:t>
            </a:r>
          </a:p>
        </p:txBody>
      </p:sp>
    </p:spTree>
    <p:extLst>
      <p:ext uri="{BB962C8B-B14F-4D97-AF65-F5344CB8AC3E}">
        <p14:creationId xmlns:p14="http://schemas.microsoft.com/office/powerpoint/2010/main" val="129494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8C7BD7E-AA5E-AC4E-AA31-E04AA908F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Fixpoint Theorems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5E84355F-3C41-734B-A590-0D68D50D85F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1200150"/>
            <a:ext cx="6000750" cy="2228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TW" sz="2100"/>
              <a:t>Knaster-Tarski theorem: If F: L → L is monotone and L is a complete lattice, the set of fixpoints of F is also a complete lattice.</a:t>
            </a:r>
          </a:p>
          <a:p>
            <a:r>
              <a:rPr lang="en-US" altLang="en-TW" sz="2100"/>
              <a:t>Kleene theorem: If F: L → L is monotone, L is a complete lattice and F preserves all least upper bounds then lfp F is the limit of the sequence:</a:t>
            </a: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E6ADDACC-4D25-5B4E-9561-AFE3B52AE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3429000"/>
            <a:ext cx="245745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=  </a:t>
            </a:r>
            <a:r>
              <a:rPr lang="en-US" altLang="en-TW" sz="27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n+1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=  F (F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FD5879C9-7FA2-2045-B572-BEC183C77EC6}"/>
              </a:ext>
            </a:extLst>
          </p:cNvPr>
          <p:cNvSpPr>
            <a:spLocks/>
          </p:cNvSpPr>
          <p:nvPr/>
        </p:nvSpPr>
        <p:spPr bwMode="auto">
          <a:xfrm>
            <a:off x="3257550" y="3486150"/>
            <a:ext cx="285750" cy="1085850"/>
          </a:xfrm>
          <a:prstGeom prst="leftBrace">
            <a:avLst>
              <a:gd name="adj1" fmla="val 3166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65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B8E8FC6-68C5-5842-960C-60F5AAE3E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Methodology</a:t>
            </a:r>
            <a:endParaRPr lang="en-US" altLang="en-TW"/>
          </a:p>
        </p:txBody>
      </p:sp>
      <p:sp>
        <p:nvSpPr>
          <p:cNvPr id="20484" name="AutoShape 4">
            <a:extLst>
              <a:ext uri="{FF2B5EF4-FFF2-40B4-BE49-F238E27FC236}">
                <a16:creationId xmlns:a16="http://schemas.microsoft.com/office/drawing/2014/main" id="{26C773A6-F895-E24A-B35C-C1C7DF24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310" y="3735565"/>
            <a:ext cx="1501378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20485" name="AutoShape 5">
            <a:extLst>
              <a:ext uri="{FF2B5EF4-FFF2-40B4-BE49-F238E27FC236}">
                <a16:creationId xmlns:a16="http://schemas.microsoft.com/office/drawing/2014/main" id="{28422539-4681-2F4C-8813-A5B34EE2A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310" y="1948437"/>
            <a:ext cx="1501378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Collecting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20486" name="AutoShape 6">
            <a:extLst>
              <a:ext uri="{FF2B5EF4-FFF2-40B4-BE49-F238E27FC236}">
                <a16:creationId xmlns:a16="http://schemas.microsoft.com/office/drawing/2014/main" id="{EC585F11-6839-FD41-B183-42B4469C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3072" y="2984292"/>
            <a:ext cx="1490663" cy="263149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Partitioning</a:t>
            </a:r>
          </a:p>
        </p:txBody>
      </p:sp>
      <p:sp>
        <p:nvSpPr>
          <p:cNvPr id="20487" name="AutoShape 7">
            <a:extLst>
              <a:ext uri="{FF2B5EF4-FFF2-40B4-BE49-F238E27FC236}">
                <a16:creationId xmlns:a16="http://schemas.microsoft.com/office/drawing/2014/main" id="{701E7C32-9A9C-3949-AE00-39F9A9D9A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594" y="1054278"/>
            <a:ext cx="1521619" cy="526298"/>
          </a:xfrm>
          <a:prstGeom prst="roundRect">
            <a:avLst>
              <a:gd name="adj" fmla="val 208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Concrete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cxnSp>
        <p:nvCxnSpPr>
          <p:cNvPr id="20488" name="AutoShape 8">
            <a:extLst>
              <a:ext uri="{FF2B5EF4-FFF2-40B4-BE49-F238E27FC236}">
                <a16:creationId xmlns:a16="http://schemas.microsoft.com/office/drawing/2014/main" id="{16E2A4CC-2B43-784D-BE70-999B2B20144E}"/>
              </a:ext>
            </a:extLst>
          </p:cNvPr>
          <p:cNvCxnSpPr>
            <a:cxnSpLocks noChangeShapeType="1"/>
            <a:stCxn id="20487" idx="2"/>
            <a:endCxn id="20485" idx="0"/>
          </p:cNvCxnSpPr>
          <p:nvPr/>
        </p:nvCxnSpPr>
        <p:spPr bwMode="auto">
          <a:xfrm>
            <a:off x="4368404" y="1580576"/>
            <a:ext cx="595" cy="367861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9" name="AutoShape 9">
            <a:extLst>
              <a:ext uri="{FF2B5EF4-FFF2-40B4-BE49-F238E27FC236}">
                <a16:creationId xmlns:a16="http://schemas.microsoft.com/office/drawing/2014/main" id="{B15F17D8-1175-8A44-AA32-8CF0BF2EB6D2}"/>
              </a:ext>
            </a:extLst>
          </p:cNvPr>
          <p:cNvCxnSpPr>
            <a:cxnSpLocks noChangeShapeType="1"/>
            <a:stCxn id="20485" idx="2"/>
            <a:endCxn id="20486" idx="0"/>
          </p:cNvCxnSpPr>
          <p:nvPr/>
        </p:nvCxnSpPr>
        <p:spPr bwMode="auto">
          <a:xfrm flipH="1">
            <a:off x="4368404" y="2474735"/>
            <a:ext cx="595" cy="509557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AutoShape 10">
            <a:extLst>
              <a:ext uri="{FF2B5EF4-FFF2-40B4-BE49-F238E27FC236}">
                <a16:creationId xmlns:a16="http://schemas.microsoft.com/office/drawing/2014/main" id="{39E6A2DF-0E17-5D4D-9533-F4472EED2ACF}"/>
              </a:ext>
            </a:extLst>
          </p:cNvPr>
          <p:cNvCxnSpPr>
            <a:cxnSpLocks noChangeShapeType="1"/>
            <a:stCxn id="20486" idx="2"/>
            <a:endCxn id="20484" idx="0"/>
          </p:cNvCxnSpPr>
          <p:nvPr/>
        </p:nvCxnSpPr>
        <p:spPr bwMode="auto">
          <a:xfrm>
            <a:off x="4368404" y="3247441"/>
            <a:ext cx="595" cy="488124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1" name="AutoShape 11">
            <a:extLst>
              <a:ext uri="{FF2B5EF4-FFF2-40B4-BE49-F238E27FC236}">
                <a16:creationId xmlns:a16="http://schemas.microsoft.com/office/drawing/2014/main" id="{F7F7EE30-F689-DC43-B4F5-D5729B9F5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535" y="3067624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sp>
        <p:nvSpPr>
          <p:cNvPr id="20492" name="AutoShape 12">
            <a:extLst>
              <a:ext uri="{FF2B5EF4-FFF2-40B4-BE49-F238E27FC236}">
                <a16:creationId xmlns:a16="http://schemas.microsoft.com/office/drawing/2014/main" id="{46D2E725-1976-9B47-8A73-FA937BE5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107" y="4147522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5D681B4B-603B-754E-80E4-CDF2CA92D679}"/>
              </a:ext>
            </a:extLst>
          </p:cNvPr>
          <p:cNvCxnSpPr>
            <a:cxnSpLocks noChangeShapeType="1"/>
            <a:stCxn id="20491" idx="3"/>
            <a:endCxn id="20484" idx="1"/>
          </p:cNvCxnSpPr>
          <p:nvPr/>
        </p:nvCxnSpPr>
        <p:spPr bwMode="auto">
          <a:xfrm>
            <a:off x="3006329" y="3330773"/>
            <a:ext cx="611981" cy="667941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AutoShape 14">
            <a:extLst>
              <a:ext uri="{FF2B5EF4-FFF2-40B4-BE49-F238E27FC236}">
                <a16:creationId xmlns:a16="http://schemas.microsoft.com/office/drawing/2014/main" id="{4308D003-8924-0C4B-9378-B004179AA639}"/>
              </a:ext>
            </a:extLst>
          </p:cNvPr>
          <p:cNvCxnSpPr>
            <a:cxnSpLocks noChangeShapeType="1"/>
            <a:stCxn id="20492" idx="3"/>
            <a:endCxn id="20484" idx="1"/>
          </p:cNvCxnSpPr>
          <p:nvPr/>
        </p:nvCxnSpPr>
        <p:spPr bwMode="auto">
          <a:xfrm flipV="1">
            <a:off x="3009901" y="3998714"/>
            <a:ext cx="608409" cy="411957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5" name="AutoShape 15">
            <a:extLst>
              <a:ext uri="{FF2B5EF4-FFF2-40B4-BE49-F238E27FC236}">
                <a16:creationId xmlns:a16="http://schemas.microsoft.com/office/drawing/2014/main" id="{B55C1EEB-8E97-0E4C-8FAA-4368E7D5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269" y="3599824"/>
            <a:ext cx="1715691" cy="789447"/>
          </a:xfrm>
          <a:prstGeom prst="roundRect">
            <a:avLst>
              <a:gd name="adj" fmla="val 130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Iterative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Resolution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Algorithms</a:t>
            </a:r>
          </a:p>
        </p:txBody>
      </p:sp>
      <p:cxnSp>
        <p:nvCxnSpPr>
          <p:cNvPr id="20496" name="AutoShape 16">
            <a:extLst>
              <a:ext uri="{FF2B5EF4-FFF2-40B4-BE49-F238E27FC236}">
                <a16:creationId xmlns:a16="http://schemas.microsoft.com/office/drawing/2014/main" id="{79B25F8E-7208-1540-BBAE-96A80BACD6B0}"/>
              </a:ext>
            </a:extLst>
          </p:cNvPr>
          <p:cNvCxnSpPr>
            <a:cxnSpLocks noChangeShapeType="1"/>
            <a:stCxn id="20495" idx="1"/>
            <a:endCxn id="20484" idx="3"/>
          </p:cNvCxnSpPr>
          <p:nvPr/>
        </p:nvCxnSpPr>
        <p:spPr bwMode="auto">
          <a:xfrm flipH="1">
            <a:off x="5119688" y="3994548"/>
            <a:ext cx="840581" cy="4166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DFFD857F-E0E2-7E49-810D-30A192412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657476"/>
            <a:ext cx="1739504" cy="2402681"/>
          </a:xfrm>
          <a:prstGeom prst="roundRect">
            <a:avLst>
              <a:gd name="adj" fmla="val 65"/>
            </a:avLst>
          </a:prstGeom>
          <a:noFill/>
          <a:ln w="36000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498" name="Text Box 18">
            <a:extLst>
              <a:ext uri="{FF2B5EF4-FFF2-40B4-BE49-F238E27FC236}">
                <a16:creationId xmlns:a16="http://schemas.microsoft.com/office/drawing/2014/main" id="{15D3DAEE-76B8-A349-AC47-B9274CB38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5" y="2326482"/>
            <a:ext cx="1522809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00FF00"/>
                </a:solidFill>
                <a:latin typeface="Times New Roman" panose="02020603050405020304" pitchFamily="18" charset="0"/>
                <a:ea typeface="+mn-ea"/>
                <a:cs typeface="+mn-cs"/>
              </a:rPr>
              <a:t>Tuners</a:t>
            </a:r>
          </a:p>
        </p:txBody>
      </p:sp>
    </p:spTree>
    <p:extLst>
      <p:ext uri="{BB962C8B-B14F-4D97-AF65-F5344CB8AC3E}">
        <p14:creationId xmlns:p14="http://schemas.microsoft.com/office/powerpoint/2010/main" val="574132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DA00233-03E2-6E40-8049-94892CCF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Concrete Semantics</a:t>
            </a:r>
            <a:endParaRPr lang="en-US" altLang="en-TW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4DBC3-31B5-F447-BAC8-EF7482FA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26" y="1036158"/>
            <a:ext cx="6367852" cy="39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2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Arts, skills and talents as a framework of value judgements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Presenting linguistic evidence/habits of value judgement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Monad and Meta Type Theories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Language models as data models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Varying linguistic models for different scales of applications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880159"/>
            <a:ext cx="3996189" cy="410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We talked about AI and Cybernetics and how they </a:t>
            </a:r>
            <a:r>
              <a:rPr lang="en-US" altLang="zh-CN" sz="1600" dirty="0">
                <a:solidFill>
                  <a:schemeClr val="tx1"/>
                </a:solidFill>
              </a:rPr>
              <a:t>have transformed cognitive foundations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Show how Big Data </a:t>
            </a:r>
            <a:r>
              <a:rPr lang="en-US" sz="1600" b="1" i="1" dirty="0">
                <a:solidFill>
                  <a:schemeClr val="tx1"/>
                </a:solidFill>
              </a:rPr>
              <a:t>re-defines</a:t>
            </a:r>
            <a:r>
              <a:rPr lang="en-US" sz="1600" dirty="0">
                <a:solidFill>
                  <a:schemeClr val="tx1"/>
                </a:solidFill>
              </a:rPr>
              <a:t> arts, skills and the novelty of human talent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Languages as Lenses/Filters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there a unifying metric for artistic value and novelty?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“why” of a unifying metric?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audience agrees with the fact that data/algorithms drive modern human activities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59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65BCA72-AC44-0048-B6FD-61C96407F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Control Flow Graph</a:t>
            </a:r>
            <a:endParaRPr lang="en-US" altLang="en-TW"/>
          </a:p>
        </p:txBody>
      </p:sp>
      <p:grpSp>
        <p:nvGrpSpPr>
          <p:cNvPr id="22567" name="Group 39">
            <a:extLst>
              <a:ext uri="{FF2B5EF4-FFF2-40B4-BE49-F238E27FC236}">
                <a16:creationId xmlns:a16="http://schemas.microsoft.com/office/drawing/2014/main" id="{81683E28-2E05-D844-BA58-AC8C9EE35913}"/>
              </a:ext>
            </a:extLst>
          </p:cNvPr>
          <p:cNvGrpSpPr>
            <a:grpSpLocks/>
          </p:cNvGrpSpPr>
          <p:nvPr/>
        </p:nvGrpSpPr>
        <p:grpSpPr bwMode="auto">
          <a:xfrm>
            <a:off x="4400550" y="1085850"/>
            <a:ext cx="3486150" cy="3687366"/>
            <a:chOff x="2736" y="912"/>
            <a:chExt cx="2928" cy="3097"/>
          </a:xfrm>
        </p:grpSpPr>
        <p:sp>
          <p:nvSpPr>
            <p:cNvPr id="22554" name="Text Box 26">
              <a:extLst>
                <a:ext uri="{FF2B5EF4-FFF2-40B4-BE49-F238E27FC236}">
                  <a16:creationId xmlns:a16="http://schemas.microsoft.com/office/drawing/2014/main" id="{589D7E99-9FE3-4A48-8602-BCC9A8934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256"/>
              <a:ext cx="613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596" tIns="37798" rIns="75596" bIns="37798">
              <a:spAutoFit/>
            </a:bodyPr>
            <a:lstStyle>
              <a:lvl1pPr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03238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08063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511300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16125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733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305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877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449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56047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+mn-cs"/>
                </a:rPr>
                <a:t>n = 0</a:t>
              </a:r>
            </a:p>
          </p:txBody>
        </p:sp>
        <p:sp>
          <p:nvSpPr>
            <p:cNvPr id="22556" name="Text Box 28">
              <a:extLst>
                <a:ext uri="{FF2B5EF4-FFF2-40B4-BE49-F238E27FC236}">
                  <a16:creationId xmlns:a16="http://schemas.microsoft.com/office/drawing/2014/main" id="{AEF00E48-078C-EA43-A1AC-7AC0BEFB0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968"/>
              <a:ext cx="90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596" tIns="37798" rIns="75596" bIns="37798">
              <a:spAutoFit/>
            </a:bodyPr>
            <a:lstStyle>
              <a:lvl1pPr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03238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08063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511300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16125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733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305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877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449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56047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+mn-cs"/>
                </a:rPr>
                <a:t>n </a:t>
              </a: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Times New Roman" panose="02020603050405020304" pitchFamily="18" charset="0"/>
                </a:rPr>
                <a:t>≥ 1000</a:t>
              </a:r>
            </a:p>
          </p:txBody>
        </p:sp>
        <p:grpSp>
          <p:nvGrpSpPr>
            <p:cNvPr id="22566" name="Group 38">
              <a:extLst>
                <a:ext uri="{FF2B5EF4-FFF2-40B4-BE49-F238E27FC236}">
                  <a16:creationId xmlns:a16="http://schemas.microsoft.com/office/drawing/2014/main" id="{3776B400-A664-E24E-8806-D95916085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8" y="912"/>
              <a:ext cx="2196" cy="3097"/>
              <a:chOff x="3468" y="912"/>
              <a:chExt cx="2196" cy="3097"/>
            </a:xfrm>
          </p:grpSpPr>
          <p:grpSp>
            <p:nvGrpSpPr>
              <p:cNvPr id="22532" name="Group 4">
                <a:extLst>
                  <a:ext uri="{FF2B5EF4-FFF2-40B4-BE49-F238E27FC236}">
                    <a16:creationId xmlns:a16="http://schemas.microsoft.com/office/drawing/2014/main" id="{284362AC-4F91-9D47-A3F6-D0FAB0D9E7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912"/>
                <a:ext cx="265" cy="265"/>
                <a:chOff x="2064" y="1332"/>
                <a:chExt cx="240" cy="240"/>
              </a:xfrm>
            </p:grpSpPr>
            <p:sp>
              <p:nvSpPr>
                <p:cNvPr id="22533" name="Text Box 5">
                  <a:extLst>
                    <a:ext uri="{FF2B5EF4-FFF2-40B4-BE49-F238E27FC236}">
                      <a16:creationId xmlns:a16="http://schemas.microsoft.com/office/drawing/2014/main" id="{D96FE540-7561-3D46-A4B0-162771AE10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90" y="1336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2534" name="Oval 6">
                  <a:extLst>
                    <a:ext uri="{FF2B5EF4-FFF2-40B4-BE49-F238E27FC236}">
                      <a16:creationId xmlns:a16="http://schemas.microsoft.com/office/drawing/2014/main" id="{7ED9DBA1-FCC5-8E4D-A036-50A1C48A0F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1332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35" name="Group 7">
                <a:extLst>
                  <a:ext uri="{FF2B5EF4-FFF2-40B4-BE49-F238E27FC236}">
                    <a16:creationId xmlns:a16="http://schemas.microsoft.com/office/drawing/2014/main" id="{23CD74C6-44C2-CB48-B3D2-F97FBC0DA9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1653"/>
                <a:ext cx="265" cy="264"/>
                <a:chOff x="2112" y="1879"/>
                <a:chExt cx="240" cy="240"/>
              </a:xfrm>
            </p:grpSpPr>
            <p:sp>
              <p:nvSpPr>
                <p:cNvPr id="22536" name="Text Box 8">
                  <a:extLst>
                    <a:ext uri="{FF2B5EF4-FFF2-40B4-BE49-F238E27FC236}">
                      <a16:creationId xmlns:a16="http://schemas.microsoft.com/office/drawing/2014/main" id="{49464F81-658D-E94D-B261-213B9C7EA8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38" y="1884"/>
                  <a:ext cx="189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22537" name="Oval 9">
                  <a:extLst>
                    <a:ext uri="{FF2B5EF4-FFF2-40B4-BE49-F238E27FC236}">
                      <a16:creationId xmlns:a16="http://schemas.microsoft.com/office/drawing/2014/main" id="{2386CF85-C115-B240-A268-AC4F2AE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1879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38" name="Group 10">
                <a:extLst>
                  <a:ext uri="{FF2B5EF4-FFF2-40B4-BE49-F238E27FC236}">
                    <a16:creationId xmlns:a16="http://schemas.microsoft.com/office/drawing/2014/main" id="{1BBBD0AD-BB99-9149-901C-516D58F815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3" y="2341"/>
                <a:ext cx="265" cy="264"/>
                <a:chOff x="2208" y="2599"/>
                <a:chExt cx="240" cy="240"/>
              </a:xfrm>
            </p:grpSpPr>
            <p:sp>
              <p:nvSpPr>
                <p:cNvPr id="22539" name="Text Box 11">
                  <a:extLst>
                    <a:ext uri="{FF2B5EF4-FFF2-40B4-BE49-F238E27FC236}">
                      <a16:creationId xmlns:a16="http://schemas.microsoft.com/office/drawing/2014/main" id="{0F691857-7186-A345-AB1F-459F34270D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34" y="2604"/>
                  <a:ext cx="189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</a:p>
              </p:txBody>
            </p:sp>
            <p:sp>
              <p:nvSpPr>
                <p:cNvPr id="22540" name="Oval 12">
                  <a:extLst>
                    <a:ext uri="{FF2B5EF4-FFF2-40B4-BE49-F238E27FC236}">
                      <a16:creationId xmlns:a16="http://schemas.microsoft.com/office/drawing/2014/main" id="{9E2B659E-7E9D-2945-AF29-4CB1EC6B7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2599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41" name="Group 13">
                <a:extLst>
                  <a:ext uri="{FF2B5EF4-FFF2-40B4-BE49-F238E27FC236}">
                    <a16:creationId xmlns:a16="http://schemas.microsoft.com/office/drawing/2014/main" id="{3D9DA601-0EEA-BF40-9B60-3CCA8947A2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3" y="3081"/>
                <a:ext cx="265" cy="265"/>
                <a:chOff x="2496" y="3204"/>
                <a:chExt cx="240" cy="240"/>
              </a:xfrm>
            </p:grpSpPr>
            <p:sp>
              <p:nvSpPr>
                <p:cNvPr id="22542" name="Text Box 14">
                  <a:extLst>
                    <a:ext uri="{FF2B5EF4-FFF2-40B4-BE49-F238E27FC236}">
                      <a16:creationId xmlns:a16="http://schemas.microsoft.com/office/drawing/2014/main" id="{3DD05FC5-A311-A047-8D34-7C6AF50FA8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22" y="3208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22543" name="Oval 15">
                  <a:extLst>
                    <a:ext uri="{FF2B5EF4-FFF2-40B4-BE49-F238E27FC236}">
                      <a16:creationId xmlns:a16="http://schemas.microsoft.com/office/drawing/2014/main" id="{02BC1C5E-FA14-9D4B-9ABA-7A8C4AC17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6" y="3204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44" name="Group 16">
                <a:extLst>
                  <a:ext uri="{FF2B5EF4-FFF2-40B4-BE49-F238E27FC236}">
                    <a16:creationId xmlns:a16="http://schemas.microsoft.com/office/drawing/2014/main" id="{1092755C-B311-0D4D-8EE3-9D39959011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3744"/>
                <a:ext cx="265" cy="265"/>
                <a:chOff x="3264" y="2695"/>
                <a:chExt cx="240" cy="240"/>
              </a:xfrm>
            </p:grpSpPr>
            <p:sp>
              <p:nvSpPr>
                <p:cNvPr id="22545" name="Text Box 17">
                  <a:extLst>
                    <a:ext uri="{FF2B5EF4-FFF2-40B4-BE49-F238E27FC236}">
                      <a16:creationId xmlns:a16="http://schemas.microsoft.com/office/drawing/2014/main" id="{71A49652-7A09-514B-BF33-4552BC87CF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90" y="2700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22546" name="Oval 18">
                  <a:extLst>
                    <a:ext uri="{FF2B5EF4-FFF2-40B4-BE49-F238E27FC236}">
                      <a16:creationId xmlns:a16="http://schemas.microsoft.com/office/drawing/2014/main" id="{C1C80144-B90F-1541-B8E9-E5A51B81E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695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547" name="Line 19">
                <a:extLst>
                  <a:ext uri="{FF2B5EF4-FFF2-40B4-BE49-F238E27FC236}">
                    <a16:creationId xmlns:a16="http://schemas.microsoft.com/office/drawing/2014/main" id="{DB903D5C-8A3E-2444-9590-9E914029B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1" y="1177"/>
                <a:ext cx="0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48" name="Line 20">
                <a:extLst>
                  <a:ext uri="{FF2B5EF4-FFF2-40B4-BE49-F238E27FC236}">
                    <a16:creationId xmlns:a16="http://schemas.microsoft.com/office/drawing/2014/main" id="{76CFA132-0ABD-9B4A-8203-91BEBB546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6" y="2605"/>
                <a:ext cx="0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49" name="Line 21">
                <a:extLst>
                  <a:ext uri="{FF2B5EF4-FFF2-40B4-BE49-F238E27FC236}">
                    <a16:creationId xmlns:a16="http://schemas.microsoft.com/office/drawing/2014/main" id="{1DCB737E-636C-6F4A-A488-322B5D3D6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0" y="1903"/>
                <a:ext cx="476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0" name="Line 22">
                <a:extLst>
                  <a:ext uri="{FF2B5EF4-FFF2-40B4-BE49-F238E27FC236}">
                    <a16:creationId xmlns:a16="http://schemas.microsoft.com/office/drawing/2014/main" id="{DAC9DF5B-6825-F14B-B32B-3F40AB5E9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917"/>
                <a:ext cx="1" cy="18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1" name="Line 23">
                <a:extLst>
                  <a:ext uri="{FF2B5EF4-FFF2-40B4-BE49-F238E27FC236}">
                    <a16:creationId xmlns:a16="http://schemas.microsoft.com/office/drawing/2014/main" id="{94958F9F-C5BF-E94C-810A-1B77312AF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3238"/>
                <a:ext cx="128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2" name="Line 24">
                <a:extLst>
                  <a:ext uri="{FF2B5EF4-FFF2-40B4-BE49-F238E27FC236}">
                    <a16:creationId xmlns:a16="http://schemas.microsoft.com/office/drawing/2014/main" id="{19D31ABF-F05F-EB48-AFAD-D34A462B3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3" y="1785"/>
                <a:ext cx="192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3" name="Line 25">
                <a:extLst>
                  <a:ext uri="{FF2B5EF4-FFF2-40B4-BE49-F238E27FC236}">
                    <a16:creationId xmlns:a16="http://schemas.microsoft.com/office/drawing/2014/main" id="{DC12839C-100F-2B46-A7CD-B908EAF70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54" y="1788"/>
                <a:ext cx="10" cy="145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5" name="Text Box 27">
                <a:extLst>
                  <a:ext uri="{FF2B5EF4-FFF2-40B4-BE49-F238E27FC236}">
                    <a16:creationId xmlns:a16="http://schemas.microsoft.com/office/drawing/2014/main" id="{9217C7B7-31AB-6E4A-AB63-1DC5C83B60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9" y="1972"/>
                <a:ext cx="94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596" tIns="37798" rIns="75596" bIns="37798">
                <a:spAutoFit/>
              </a:bodyPr>
              <a:lstStyle>
                <a:lvl1pPr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03238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08063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511300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16125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4733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305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3877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449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56047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TW" sz="1500" b="1" kern="120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lang="en-US" altLang="en-TW" sz="1500" b="1" kern="1200">
                    <a:solidFill>
                      <a:srgbClr val="000000"/>
                    </a:solidFill>
                    <a:latin typeface="Courier New" panose="02070309020205020404" pitchFamily="49" charset="0"/>
                    <a:ea typeface="+mn-ea"/>
                    <a:cs typeface="+mn-cs"/>
                  </a:rPr>
                  <a:t>n &lt; 1000</a:t>
                </a:r>
              </a:p>
            </p:txBody>
          </p:sp>
          <p:sp>
            <p:nvSpPr>
              <p:cNvPr id="22557" name="Text Box 29">
                <a:extLst>
                  <a:ext uri="{FF2B5EF4-FFF2-40B4-BE49-F238E27FC236}">
                    <a16:creationId xmlns:a16="http://schemas.microsoft.com/office/drawing/2014/main" id="{24C81752-2B45-2742-9FC6-81ADC8E5DA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2662"/>
                <a:ext cx="1098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596" tIns="37798" rIns="75596" bIns="37798">
                <a:spAutoFit/>
              </a:bodyPr>
              <a:lstStyle>
                <a:lvl1pPr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03238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08063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511300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16125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4733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305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3877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449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56047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TW" sz="1500" b="1" kern="1200">
                    <a:solidFill>
                      <a:srgbClr val="000000"/>
                    </a:solidFill>
                    <a:latin typeface="Courier New" panose="02070309020205020404" pitchFamily="49" charset="0"/>
                    <a:ea typeface="+mn-ea"/>
                    <a:cs typeface="+mn-cs"/>
                  </a:rPr>
                  <a:t> n = n + 1</a:t>
                </a:r>
              </a:p>
            </p:txBody>
          </p:sp>
        </p:grpSp>
      </p:grpSp>
      <p:sp>
        <p:nvSpPr>
          <p:cNvPr id="22559" name="Text Box 31">
            <a:extLst>
              <a:ext uri="{FF2B5EF4-FFF2-40B4-BE49-F238E27FC236}">
                <a16:creationId xmlns:a16="http://schemas.microsoft.com/office/drawing/2014/main" id="{65300097-BF3A-EC46-908B-E839BBB3C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1" y="1200150"/>
            <a:ext cx="311705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n = 0;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2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while n &lt; 1000 do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3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  n = n + 1;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4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end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5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exit</a:t>
            </a:r>
            <a:endParaRPr lang="en-US" alt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2568" name="Group 40">
            <a:extLst>
              <a:ext uri="{FF2B5EF4-FFF2-40B4-BE49-F238E27FC236}">
                <a16:creationId xmlns:a16="http://schemas.microsoft.com/office/drawing/2014/main" id="{82D4BAA3-CBA9-2348-B6B1-3935C6DCEA6C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314450"/>
            <a:ext cx="3429000" cy="3314700"/>
            <a:chOff x="1152" y="1104"/>
            <a:chExt cx="2880" cy="2784"/>
          </a:xfrm>
        </p:grpSpPr>
        <p:sp>
          <p:nvSpPr>
            <p:cNvPr id="22561" name="Line 33">
              <a:extLst>
                <a:ext uri="{FF2B5EF4-FFF2-40B4-BE49-F238E27FC236}">
                  <a16:creationId xmlns:a16="http://schemas.microsoft.com/office/drawing/2014/main" id="{E6010A41-0886-644F-8F99-CC379855C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104"/>
              <a:ext cx="19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2" name="Line 34">
              <a:extLst>
                <a:ext uri="{FF2B5EF4-FFF2-40B4-BE49-F238E27FC236}">
                  <a16:creationId xmlns:a16="http://schemas.microsoft.com/office/drawing/2014/main" id="{B3F54607-055E-5D42-85A7-19E4551A1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7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3" name="Line 35">
              <a:extLst>
                <a:ext uri="{FF2B5EF4-FFF2-40B4-BE49-F238E27FC236}">
                  <a16:creationId xmlns:a16="http://schemas.microsoft.com/office/drawing/2014/main" id="{EA304D2A-6F40-4740-88AF-31B6F4B10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496"/>
              <a:ext cx="19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4" name="Line 36">
              <a:extLst>
                <a:ext uri="{FF2B5EF4-FFF2-40B4-BE49-F238E27FC236}">
                  <a16:creationId xmlns:a16="http://schemas.microsoft.com/office/drawing/2014/main" id="{BB93CECE-4343-3845-9551-2888FE678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216"/>
              <a:ext cx="288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5" name="Line 37">
              <a:extLst>
                <a:ext uri="{FF2B5EF4-FFF2-40B4-BE49-F238E27FC236}">
                  <a16:creationId xmlns:a16="http://schemas.microsoft.com/office/drawing/2014/main" id="{BDD9F6C9-9EA5-4343-9F6B-37EFD6D12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888"/>
              <a:ext cx="216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5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13CD048-69C1-034A-B032-0CAA333FD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Transition Relation</a:t>
            </a:r>
            <a:endParaRPr lang="en-US" altLang="en-TW"/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EAC27D48-3D3D-3F43-8DD8-357DD96C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63" y="1508522"/>
            <a:ext cx="6605337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latin typeface="Times New Roman" panose="02020603050405020304" pitchFamily="18" charset="0"/>
                <a:ea typeface="+mn-ea"/>
                <a:cs typeface="+mn-cs"/>
              </a:rPr>
              <a:t>Control flow graph:   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ⓘ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  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ⓙ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endParaRPr lang="en-US" altLang="en-TW" sz="2400" kern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Operational semantics:  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〈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ⓘ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l-GR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〉 → 〈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ⓙ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</a:t>
            </a:r>
            <a:r>
              <a:rPr lang="en-US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〚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  <a:r>
              <a:rPr lang="en-US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〛</a:t>
            </a:r>
            <a:r>
              <a:rPr lang="el-GR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〉 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endParaRPr lang="en-US" altLang="en-TW" sz="2400" kern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74FD0452-BC5F-734C-859D-F988876A7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9523" y="1741588"/>
            <a:ext cx="1314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1A44E65E-DDF2-AB40-AD7E-34660CBF1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423" y="1308562"/>
            <a:ext cx="628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55278F01-F0F8-F442-AB1A-90054F8B7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623073"/>
            <a:ext cx="22739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 of 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</a:p>
        </p:txBody>
      </p:sp>
      <p:sp>
        <p:nvSpPr>
          <p:cNvPr id="23560" name="Line 8">
            <a:extLst>
              <a:ext uri="{FF2B5EF4-FFF2-40B4-BE49-F238E27FC236}">
                <a16:creationId xmlns:a16="http://schemas.microsoft.com/office/drawing/2014/main" id="{74BC4235-A562-7D42-A2DC-D30F9E064E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7900" y="3051572"/>
            <a:ext cx="514350" cy="5715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53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82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2142" y="1519311"/>
            <a:ext cx="6286500" cy="277836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Lists</a:t>
            </a:r>
            <a:r>
              <a:rPr lang="zh-CN" altLang="en-US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Tables, Lattices, </a:t>
            </a:r>
            <a:r>
              <a:rPr lang="en-US" altLang="zh-CN" sz="4050" spc="225">
                <a:latin typeface="华文新魏" panose="02010800040101010101" pitchFamily="2" charset="-122"/>
                <a:ea typeface="华文新魏" panose="02010800040101010101" pitchFamily="2" charset="-122"/>
              </a:rPr>
              <a:t>and Trees</a:t>
            </a:r>
            <a:endParaRPr lang="en-US" altLang="zh-CN" sz="405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27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May 12th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27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E5345-A301-524B-8AF8-479A82BBDA62}"/>
              </a:ext>
            </a:extLst>
          </p:cNvPr>
          <p:cNvSpPr txBox="1"/>
          <p:nvPr/>
        </p:nvSpPr>
        <p:spPr>
          <a:xfrm>
            <a:off x="2315229" y="719666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cover slide</a:t>
            </a:r>
          </a:p>
          <a:p>
            <a:pPr algn="ctr"/>
            <a:r>
              <a:rPr lang="en-TW" dirty="0"/>
              <a:t>For the couse on Global Innovation Strategy 2020 Spring</a:t>
            </a:r>
          </a:p>
        </p:txBody>
      </p:sp>
    </p:spTree>
    <p:extLst>
      <p:ext uri="{BB962C8B-B14F-4D97-AF65-F5344CB8AC3E}">
        <p14:creationId xmlns:p14="http://schemas.microsoft.com/office/powerpoint/2010/main" val="229390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7C6E4-E628-214A-8467-A2907FB0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89" y="764147"/>
            <a:ext cx="6126257" cy="4272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Scale Free, Boundaryless Cyberspace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191816-D9BA-474A-B988-0530F5040DEE}"/>
              </a:ext>
            </a:extLst>
          </p:cNvPr>
          <p:cNvGraphicFramePr/>
          <p:nvPr/>
        </p:nvGraphicFramePr>
        <p:xfrm>
          <a:off x="281941" y="1800622"/>
          <a:ext cx="3009424" cy="193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DD6CD03-9744-B344-9677-531C9CBC5D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" y="1575964"/>
            <a:ext cx="1318853" cy="1935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C2A6C-D210-3944-977D-825775A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87" y="3133396"/>
            <a:ext cx="2552832" cy="20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73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2016 Video on the “Future”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27C360-908A-2941-AEB4-C3FDF10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5" y="724519"/>
            <a:ext cx="6752492" cy="42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931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2528-64C9-9B48-A6E5-2EFEEA4F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Multi-Lateral in Multi-Scale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15FE-D281-AD48-9232-CCEBAB4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72" y="1152244"/>
            <a:ext cx="5078657" cy="3991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A08F-26B2-A046-BF4F-2EA304A86A22}"/>
              </a:ext>
            </a:extLst>
          </p:cNvPr>
          <p:cNvSpPr txBox="1"/>
          <p:nvPr/>
        </p:nvSpPr>
        <p:spPr>
          <a:xfrm>
            <a:off x="808894" y="4937522"/>
            <a:ext cx="774603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TRADING UP: ECONOMIC PERSPECTIVES ON DEVELOPMNET ISSUES IN THE MULTILATERAL TRADING SYSTEM – ISBN-92-64-02559-6 © OECD 2006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276C-C896-2E4E-A6EA-1D7DEE0E7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1" y="781628"/>
            <a:ext cx="2084194" cy="40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AFF-03DA-E349-9BC3-BAFD8FC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Environmental Policy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7C2-4B39-2641-8605-79FE2811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0341" y="-429384"/>
            <a:ext cx="4123319" cy="6792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37AD-588C-0644-94D9-66A04C238F57}"/>
              </a:ext>
            </a:extLst>
          </p:cNvPr>
          <p:cNvSpPr txBox="1"/>
          <p:nvPr/>
        </p:nvSpPr>
        <p:spPr>
          <a:xfrm>
            <a:off x="747542" y="4810564"/>
            <a:ext cx="7257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Interlinkages and the effectiveness of multilateral environmental agreements, by W. </a:t>
            </a:r>
            <a:r>
              <a:rPr lang="en-US" sz="1200" dirty="0" err="1"/>
              <a:t>Bradnee</a:t>
            </a:r>
            <a:r>
              <a:rPr lang="en-US" sz="1200" dirty="0"/>
              <a:t> Chambers </a:t>
            </a:r>
          </a:p>
        </p:txBody>
      </p:sp>
    </p:spTree>
    <p:extLst>
      <p:ext uri="{BB962C8B-B14F-4D97-AF65-F5344CB8AC3E}">
        <p14:creationId xmlns:p14="http://schemas.microsoft.com/office/powerpoint/2010/main" val="2669000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"Who's Your City?" | Talks at Google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3290881" y="4660523"/>
            <a:ext cx="1983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/Cj1OpiBRNsg</a:t>
            </a:r>
            <a:endParaRPr lang="en-CN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B2FA20B-5889-AB42-8955-0429665190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989" y="1063228"/>
            <a:ext cx="4814858" cy="35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4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Who's Your City? The most important decision of your life.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C9470-93DB-814E-994E-0E44F2673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7" y="1267546"/>
            <a:ext cx="2428613" cy="370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FABF-DB20-5F4D-9312-1DE138363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421" y="1171937"/>
            <a:ext cx="1625366" cy="362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BFB8-20A6-E543-8672-CEB7EEA9E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65" y="1519177"/>
            <a:ext cx="2709160" cy="26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10081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063228"/>
            <a:ext cx="8566484" cy="152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9088"/>
            <a:ext cx="6898019" cy="223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1" y="2698660"/>
            <a:ext cx="2885573" cy="5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5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Conclusion/Summary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Value judgements in terms of Arts, Skills, Talents are subjective:</a:t>
            </a:r>
          </a:p>
          <a:p>
            <a:pPr lvl="1"/>
            <a:r>
              <a:rPr lang="en-US" dirty="0"/>
              <a:t>The subjectivity is bounded in the choice of Languages</a:t>
            </a:r>
          </a:p>
          <a:p>
            <a:pPr lvl="1"/>
            <a:r>
              <a:rPr lang="en-US" dirty="0"/>
              <a:t>Linguistic models exists in many forms, clothing, architecture, choice of residence…</a:t>
            </a:r>
          </a:p>
          <a:p>
            <a:pPr lvl="1"/>
            <a:r>
              <a:rPr lang="en-US" dirty="0"/>
              <a:t>They can be studied and penetrated through Data Science</a:t>
            </a:r>
          </a:p>
          <a:p>
            <a:pPr lvl="1"/>
            <a:endParaRPr lang="en-US" dirty="0"/>
          </a:p>
          <a:p>
            <a:r>
              <a:rPr lang="en-US" dirty="0"/>
              <a:t>Data Science cannot be separated from Computation:</a:t>
            </a:r>
          </a:p>
          <a:p>
            <a:pPr lvl="1"/>
            <a:r>
              <a:rPr lang="en-US" dirty="0"/>
              <a:t>Data Structures are always taught with Algorithms that manipulate them.</a:t>
            </a:r>
          </a:p>
          <a:p>
            <a:pPr lvl="1"/>
            <a:r>
              <a:rPr lang="en-US" dirty="0"/>
              <a:t>A unifying view of </a:t>
            </a:r>
            <a:r>
              <a:rPr lang="en-US" dirty="0" err="1"/>
              <a:t>data+algorithm</a:t>
            </a:r>
            <a:r>
              <a:rPr lang="en-US" dirty="0"/>
              <a:t> was already known by Leibniz and Norbert Wiener…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75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368993" y="2937230"/>
            <a:ext cx="23246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/7Cgpfw4z8cw?t=48</a:t>
            </a:r>
            <a:endParaRPr lang="en-TW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063229"/>
            <a:ext cx="2884445" cy="1785503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7385539" y="2143299"/>
            <a:ext cx="1679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>
                <a:hlinkClick r:id="rId4"/>
              </a:rPr>
              <a:t>Also see: Are you smarter than a Chimp?</a:t>
            </a:r>
            <a:endParaRPr lang="en-TW" sz="1050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823" y="1844661"/>
            <a:ext cx="4460217" cy="2739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2809809" y="4660523"/>
            <a:ext cx="34115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hlinkClick r:id="rId5"/>
              </a:rPr>
              <a:t>Language Design - Noam Chomsky / Serious Science</a:t>
            </a:r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109472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GPT-3</a:t>
            </a:r>
            <a:r>
              <a:rPr lang="en-US" dirty="0">
                <a:solidFill>
                  <a:schemeClr val="tx1"/>
                </a:solidFill>
              </a:rPr>
              <a:t>: The State of the Arts in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3861550-7CFD-4A43-BF5C-66ECE4B2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204087"/>
            <a:ext cx="4387691" cy="349438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6CC26CDF-7490-4947-8886-16C23B6FF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53" y="2637595"/>
            <a:ext cx="3089738" cy="2289064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389BE9E1-FE59-DA45-82DB-F18B7F2B99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73" y="1204087"/>
            <a:ext cx="2849496" cy="12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941" y="1032234"/>
            <a:ext cx="4714117" cy="38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2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i="1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”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9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5399</TotalTime>
  <Words>1690</Words>
  <Application>Microsoft Macintosh PowerPoint</Application>
  <PresentationFormat>On-screen Show (16:9)</PresentationFormat>
  <Paragraphs>272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 Unicode MS</vt:lpstr>
      <vt:lpstr>Exo 2</vt:lpstr>
      <vt:lpstr>微软雅黑</vt:lpstr>
      <vt:lpstr>Roboto Condensed Light</vt:lpstr>
      <vt:lpstr>华文新魏</vt:lpstr>
      <vt:lpstr>华文新魏</vt:lpstr>
      <vt:lpstr>Weibei SC</vt:lpstr>
      <vt:lpstr>Arial</vt:lpstr>
      <vt:lpstr>Cambria Math</vt:lpstr>
      <vt:lpstr>Courier New</vt:lpstr>
      <vt:lpstr>Helvetica</vt:lpstr>
      <vt:lpstr>Times New Roman</vt:lpstr>
      <vt:lpstr>Simple Light</vt:lpstr>
      <vt:lpstr>Tech Newsletter by Slidesgo</vt:lpstr>
      <vt:lpstr>Default Design</vt:lpstr>
      <vt:lpstr>超越学科界限的认知基础 Transdisciplinary Cognitive Foundation  Arts, Skills and Human Talent Week 11</vt:lpstr>
      <vt:lpstr>PowerPoint Presentation</vt:lpstr>
      <vt:lpstr>PowerPoint Presentation</vt:lpstr>
      <vt:lpstr>Language choices influence your Cognitive Foundation</vt:lpstr>
      <vt:lpstr>Chomsky’s Universal Grammar</vt:lpstr>
      <vt:lpstr>GPT-3: The State of the Arts in Big Data</vt:lpstr>
      <vt:lpstr>Aesthetics and Value amplified by Big Data</vt:lpstr>
      <vt:lpstr>DevOps Goals for Governance</vt:lpstr>
      <vt:lpstr>“The” Book of Why</vt:lpstr>
      <vt:lpstr>The Cognitive Ladder in the Age of Data</vt:lpstr>
      <vt:lpstr>What, How and Why</vt:lpstr>
      <vt:lpstr>Wiener’s Framing of Societal Values</vt:lpstr>
      <vt:lpstr>PowerPoint Presentation</vt:lpstr>
      <vt:lpstr>Accountants’ Value Proposition</vt:lpstr>
      <vt:lpstr>Thomas S. Kuhn: The Structure of Scientific Revolutions</vt:lpstr>
      <vt:lpstr>Kuhn Cycle as the Structure</vt:lpstr>
      <vt:lpstr>Definitional Suggestion for Computing Science</vt:lpstr>
      <vt:lpstr>All meaningful expressions can be modeled as Pω</vt:lpstr>
      <vt:lpstr>What is a Lattice?</vt:lpstr>
      <vt:lpstr>Lattice represents a Universal Data Type</vt:lpstr>
      <vt:lpstr>An Example of (not) Computing in Lattice Space</vt:lpstr>
      <vt:lpstr>Static Program Analysis using Abstract Interpretation</vt:lpstr>
      <vt:lpstr>Static Program Analysis</vt:lpstr>
      <vt:lpstr>Program Analysis for what?</vt:lpstr>
      <vt:lpstr>Methodology</vt:lpstr>
      <vt:lpstr>Lattices and Fixpoints</vt:lpstr>
      <vt:lpstr>Fixpoint Theorems</vt:lpstr>
      <vt:lpstr>Methodology</vt:lpstr>
      <vt:lpstr>Concrete Semantics</vt:lpstr>
      <vt:lpstr>Control Flow Graph</vt:lpstr>
      <vt:lpstr>Transition Relation</vt:lpstr>
      <vt:lpstr>The man who redefined Equal in Math! </vt:lpstr>
      <vt:lpstr>PowerPoint Presentation</vt:lpstr>
      <vt:lpstr>A Scale Free, Boundaryless Cyberspace</vt:lpstr>
      <vt:lpstr>A 2016 Video on the “Future”</vt:lpstr>
      <vt:lpstr>Multi-Lateral in Multi-Scale Context</vt:lpstr>
      <vt:lpstr>Environmental Policy Governance</vt:lpstr>
      <vt:lpstr>"Who's Your City?" | Talks at Google</vt:lpstr>
      <vt:lpstr> Who's Your City? The most important decision of your life.</vt:lpstr>
      <vt:lpstr>Lambda and Pi-Calculus</vt:lpstr>
      <vt:lpstr>How mathematicians and musicians talks about Music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1044</cp:revision>
  <dcterms:modified xsi:type="dcterms:W3CDTF">2020-11-23T11:09:42Z</dcterms:modified>
</cp:coreProperties>
</file>